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2" r:id="rId3"/>
  </p:sldMasterIdLst>
  <p:notesMasterIdLst>
    <p:notesMasterId r:id="rId5"/>
  </p:notesMasterIdLst>
  <p:handoutMasterIdLst>
    <p:handoutMasterId r:id="rId35"/>
  </p:handoutMasterIdLst>
  <p:sldIdLst>
    <p:sldId id="4025" r:id="rId4"/>
    <p:sldId id="4027" r:id="rId6"/>
    <p:sldId id="4028" r:id="rId7"/>
    <p:sldId id="264" r:id="rId8"/>
    <p:sldId id="4108" r:id="rId9"/>
    <p:sldId id="4062" r:id="rId10"/>
    <p:sldId id="4063" r:id="rId11"/>
    <p:sldId id="4084" r:id="rId12"/>
    <p:sldId id="4035" r:id="rId13"/>
    <p:sldId id="4085" r:id="rId14"/>
    <p:sldId id="4086" r:id="rId15"/>
    <p:sldId id="4087" r:id="rId16"/>
    <p:sldId id="4088" r:id="rId17"/>
    <p:sldId id="4089" r:id="rId18"/>
    <p:sldId id="4040" r:id="rId19"/>
    <p:sldId id="4103" r:id="rId20"/>
    <p:sldId id="4095" r:id="rId21"/>
    <p:sldId id="4097" r:id="rId22"/>
    <p:sldId id="4099" r:id="rId23"/>
    <p:sldId id="4100" r:id="rId24"/>
    <p:sldId id="4101" r:id="rId25"/>
    <p:sldId id="4102" r:id="rId26"/>
    <p:sldId id="4045" r:id="rId27"/>
    <p:sldId id="4096" r:id="rId28"/>
    <p:sldId id="4104" r:id="rId29"/>
    <p:sldId id="4106" r:id="rId30"/>
    <p:sldId id="4109" r:id="rId31"/>
    <p:sldId id="4110" r:id="rId32"/>
    <p:sldId id="4133" r:id="rId33"/>
    <p:sldId id="4048" r:id="rId34"/>
  </p:sldIdLst>
  <p:sldSz cx="12858750" cy="7232650"/>
  <p:notesSz cx="6858000" cy="9144000"/>
  <p:custDataLst>
    <p:tags r:id="rId39"/>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4556" userDrawn="1">
          <p15:clr>
            <a:srgbClr val="A4A3A4"/>
          </p15:clr>
        </p15:guide>
        <p15:guide id="2" pos="4004" userDrawn="1">
          <p15:clr>
            <a:srgbClr val="A4A3A4"/>
          </p15:clr>
        </p15:guide>
        <p15:guide id="3" pos="648" userDrawn="1">
          <p15:clr>
            <a:srgbClr val="A4A3A4"/>
          </p15:clr>
        </p15:guide>
        <p15:guide id="4" orient="horz" pos="4274" userDrawn="1">
          <p15:clr>
            <a:srgbClr val="A4A3A4"/>
          </p15:clr>
        </p15:guide>
        <p15:guide id="5" pos="7475" userDrawn="1">
          <p15:clr>
            <a:srgbClr val="A4A3A4"/>
          </p15:clr>
        </p15:guide>
        <p15:guide id="6" pos="683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D3A"/>
    <a:srgbClr val="3C536A"/>
    <a:srgbClr val="005490"/>
    <a:srgbClr val="5CBA46"/>
    <a:srgbClr val="57CE95"/>
    <a:srgbClr val="0B97F1"/>
    <a:srgbClr val="000000"/>
    <a:srgbClr val="341801"/>
    <a:srgbClr val="682F03"/>
    <a:srgbClr val="F08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90" autoAdjust="0"/>
    <p:restoredTop sz="96314" autoAdjust="0"/>
  </p:normalViewPr>
  <p:slideViewPr>
    <p:cSldViewPr showGuides="1">
      <p:cViewPr varScale="1">
        <p:scale>
          <a:sx n="104" d="100"/>
          <a:sy n="104" d="100"/>
        </p:scale>
        <p:origin x="342" y="120"/>
      </p:cViewPr>
      <p:guideLst>
        <p:guide orient="horz" pos="4556"/>
        <p:guide pos="4004"/>
        <p:guide pos="648"/>
        <p:guide orient="horz" pos="4274"/>
        <p:guide pos="7475"/>
        <p:guide pos="6837"/>
      </p:guideLst>
    </p:cSldViewPr>
  </p:slideViewPr>
  <p:outlineViewPr>
    <p:cViewPr>
      <p:scale>
        <a:sx n="100" d="100"/>
        <a:sy n="100" d="100"/>
      </p:scale>
      <p:origin x="0" y="-20556"/>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9" Type="http://schemas.openxmlformats.org/officeDocument/2006/relationships/tags" Target="tags/tag3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4400" rtl="0" eaLnBrk="1" latinLnBrk="0" hangingPunct="1">
      <a:defRPr sz="1300" kern="1200">
        <a:solidFill>
          <a:schemeClr val="tx1"/>
        </a:solidFill>
        <a:latin typeface="+mn-lt"/>
        <a:ea typeface="+mn-ea"/>
        <a:cs typeface="+mn-cs"/>
      </a:defRPr>
    </a:lvl6pPr>
    <a:lvl7pPr marL="2742565" algn="l" defTabSz="914400" rtl="0" eaLnBrk="1" latinLnBrk="0" hangingPunct="1">
      <a:defRPr sz="1300" kern="1200">
        <a:solidFill>
          <a:schemeClr val="tx1"/>
        </a:solidFill>
        <a:latin typeface="+mn-lt"/>
        <a:ea typeface="+mn-ea"/>
        <a:cs typeface="+mn-cs"/>
      </a:defRPr>
    </a:lvl7pPr>
    <a:lvl8pPr marL="3199765" algn="l" defTabSz="914400" rtl="0" eaLnBrk="1" latinLnBrk="0" hangingPunct="1">
      <a:defRPr sz="1300" kern="1200">
        <a:solidFill>
          <a:schemeClr val="tx1"/>
        </a:solidFill>
        <a:latin typeface="+mn-lt"/>
        <a:ea typeface="+mn-ea"/>
        <a:cs typeface="+mn-cs"/>
      </a:defRPr>
    </a:lvl8pPr>
    <a:lvl9pPr marL="3656965" algn="l" defTabSz="91440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Image Reference:https://www.itrelease.com/2021/10/what-is-controller-area-network-can-with-example/</a:t>
            </a:r>
            <a:endParaRPr lang="en-US" altLang="zh-CN"/>
          </a:p>
        </p:txBody>
      </p:sp>
      <p:sp>
        <p:nvSpPr>
          <p:cNvPr id="4" name="灯片编号占位符 3"/>
          <p:cNvSpPr>
            <a:spLocks noGrp="1"/>
          </p:cNvSpPr>
          <p:nvPr>
            <p:ph type="sldNum" sz="quarter" idx="10"/>
          </p:nvPr>
        </p:nvSpPr>
        <p:spPr/>
        <p:txBody>
          <a:bodyPr/>
          <a:lstStyle/>
          <a:p>
            <a:fld id="{B36EE78B-84D8-412F-BC69-ACC7C447BAFC}" type="slidenum">
              <a:rPr lang="zh-CN" alt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01EE5D-26FB-46D5-A381-ECFB35BF1D3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80135" y="497268"/>
            <a:ext cx="4629150" cy="1832271"/>
          </a:xfrm>
        </p:spPr>
        <p:txBody>
          <a:bodyPr>
            <a:noAutofit/>
          </a:bodyPr>
          <a:lstStyle>
            <a:lvl1pPr>
              <a:lnSpc>
                <a:spcPct val="80000"/>
              </a:lnSpc>
              <a:defRPr sz="4220"/>
            </a:lvl1pPr>
          </a:lstStyle>
          <a:p>
            <a:r>
              <a:rPr lang="zh-CN" altLang="en-US"/>
              <a:t>单击此处编辑母版标题样式</a:t>
            </a:r>
            <a:endParaRPr lang="en-US" dirty="0"/>
          </a:p>
        </p:txBody>
      </p:sp>
      <p:sp>
        <p:nvSpPr>
          <p:cNvPr id="3" name="Content Placeholder 2"/>
          <p:cNvSpPr>
            <a:spLocks noGrp="1"/>
          </p:cNvSpPr>
          <p:nvPr>
            <p:ph idx="1"/>
          </p:nvPr>
        </p:nvSpPr>
        <p:spPr>
          <a:xfrm>
            <a:off x="6027539" y="867918"/>
            <a:ext cx="5988963" cy="5467883"/>
          </a:xfrm>
        </p:spPr>
        <p:txBody>
          <a:bodyPr/>
          <a:lstStyle>
            <a:lvl1pPr>
              <a:defRPr sz="2530"/>
            </a:lvl1pPr>
            <a:lvl2pPr>
              <a:defRPr sz="2110"/>
            </a:lvl2pPr>
            <a:lvl3pPr>
              <a:defRPr sz="1685"/>
            </a:lvl3pPr>
            <a:lvl4pPr>
              <a:defRPr sz="1685"/>
            </a:lvl4pPr>
            <a:lvl5pPr>
              <a:defRPr sz="1685"/>
            </a:lvl5pPr>
            <a:lvl6pPr>
              <a:defRPr sz="1685"/>
            </a:lvl6pPr>
            <a:lvl7pPr>
              <a:defRPr sz="1685"/>
            </a:lvl7pPr>
            <a:lvl8pPr>
              <a:defRPr sz="1685"/>
            </a:lvl8pPr>
            <a:lvl9pPr>
              <a:defRPr sz="168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1080135" y="2380833"/>
            <a:ext cx="4629150" cy="3967827"/>
          </a:xfrm>
        </p:spPr>
        <p:txBody>
          <a:bodyPr lIns="91440" rIns="91440">
            <a:normAutofit/>
          </a:bodyPr>
          <a:lstStyle>
            <a:lvl1pPr marL="0" indent="0">
              <a:lnSpc>
                <a:spcPct val="108000"/>
              </a:lnSpc>
              <a:spcBef>
                <a:spcPts val="635"/>
              </a:spcBef>
              <a:buNone/>
              <a:defRPr sz="1685"/>
            </a:lvl1pPr>
            <a:lvl2pPr marL="481965" indent="0">
              <a:buNone/>
              <a:defRPr sz="1265"/>
            </a:lvl2pPr>
            <a:lvl3pPr marL="964565" indent="0">
              <a:buNone/>
              <a:defRPr sz="1055"/>
            </a:lvl3pPr>
            <a:lvl4pPr marL="1446530" indent="0">
              <a:buNone/>
              <a:defRPr sz="950"/>
            </a:lvl4pPr>
            <a:lvl5pPr marL="1928495" indent="0">
              <a:buNone/>
              <a:defRPr sz="950"/>
            </a:lvl5pPr>
            <a:lvl6pPr marL="2411095" indent="0">
              <a:buNone/>
              <a:defRPr sz="950"/>
            </a:lvl6pPr>
            <a:lvl7pPr marL="2893060" indent="0">
              <a:buNone/>
              <a:defRPr sz="950"/>
            </a:lvl7pPr>
            <a:lvl8pPr marL="3375025" indent="0">
              <a:buNone/>
              <a:defRPr sz="950"/>
            </a:lvl8pPr>
            <a:lvl9pPr marL="3856990" indent="0">
              <a:buNone/>
              <a:defRPr sz="9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82203" y="5231109"/>
            <a:ext cx="8197453" cy="1542965"/>
          </a:xfrm>
        </p:spPr>
        <p:txBody>
          <a:bodyPr anchor="ctr">
            <a:normAutofit/>
          </a:bodyPr>
          <a:lstStyle>
            <a:lvl1pPr algn="r">
              <a:defRPr sz="5275" spc="211"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855535" cy="4821767"/>
          </a:xfrm>
          <a:solidFill>
            <a:schemeClr val="accent1">
              <a:lumMod val="60000"/>
              <a:lumOff val="40000"/>
            </a:schemeClr>
          </a:solidFill>
        </p:spPr>
        <p:txBody>
          <a:bodyPr lIns="457200" tIns="365760" rIns="45720" bIns="45720" anchor="t"/>
          <a:lstStyle>
            <a:lvl1pPr marL="0" indent="0">
              <a:buNone/>
              <a:defRPr sz="3375"/>
            </a:lvl1pPr>
            <a:lvl2pPr marL="481965" indent="0">
              <a:buNone/>
              <a:defRPr sz="2955"/>
            </a:lvl2pPr>
            <a:lvl3pPr marL="964565" indent="0">
              <a:buNone/>
              <a:defRPr sz="2530"/>
            </a:lvl3pPr>
            <a:lvl4pPr marL="1446530" indent="0">
              <a:buNone/>
              <a:defRPr sz="2110"/>
            </a:lvl4pPr>
            <a:lvl5pPr marL="1928495" indent="0">
              <a:buNone/>
              <a:defRPr sz="2110"/>
            </a:lvl5pPr>
            <a:lvl6pPr marL="2411095" indent="0">
              <a:buNone/>
              <a:defRPr sz="2110"/>
            </a:lvl6pPr>
            <a:lvl7pPr marL="2893060" indent="0">
              <a:buNone/>
              <a:defRPr sz="2110"/>
            </a:lvl7pPr>
            <a:lvl8pPr marL="3375025" indent="0">
              <a:buNone/>
              <a:defRPr sz="2110"/>
            </a:lvl8pPr>
            <a:lvl9pPr marL="3856990" indent="0">
              <a:buNone/>
              <a:defRPr sz="2110"/>
            </a:lvl9pPr>
          </a:lstStyle>
          <a:p>
            <a:r>
              <a:rPr lang="zh-CN" altLang="en-US"/>
              <a:t>单击图标添加图片</a:t>
            </a:r>
            <a:endParaRPr lang="en-US" dirty="0"/>
          </a:p>
        </p:txBody>
      </p:sp>
      <p:sp>
        <p:nvSpPr>
          <p:cNvPr id="4" name="Text Placeholder 3"/>
          <p:cNvSpPr>
            <a:spLocks noGrp="1"/>
          </p:cNvSpPr>
          <p:nvPr>
            <p:ph type="body" sz="half" idx="2"/>
          </p:nvPr>
        </p:nvSpPr>
        <p:spPr>
          <a:xfrm>
            <a:off x="9081492" y="5231109"/>
            <a:ext cx="3375422" cy="1542965"/>
          </a:xfrm>
        </p:spPr>
        <p:txBody>
          <a:bodyPr lIns="91440" rIns="91440" anchor="ctr">
            <a:normAutofit/>
          </a:bodyPr>
          <a:lstStyle>
            <a:lvl1pPr marL="0" indent="0">
              <a:lnSpc>
                <a:spcPct val="100000"/>
              </a:lnSpc>
              <a:spcBef>
                <a:spcPts val="0"/>
              </a:spcBef>
              <a:buNone/>
              <a:defRPr sz="1900">
                <a:solidFill>
                  <a:schemeClr val="tx1">
                    <a:lumMod val="95000"/>
                    <a:lumOff val="5000"/>
                  </a:schemeClr>
                </a:solidFill>
              </a:defRPr>
            </a:lvl1pPr>
            <a:lvl2pPr marL="481965" indent="0">
              <a:buNone/>
              <a:defRPr sz="1475"/>
            </a:lvl2pPr>
            <a:lvl3pPr marL="964565" indent="0">
              <a:buNone/>
              <a:defRPr sz="1265"/>
            </a:lvl3pPr>
            <a:lvl4pPr marL="1446530" indent="0">
              <a:buNone/>
              <a:defRPr sz="1055"/>
            </a:lvl4pPr>
            <a:lvl5pPr marL="1928495" indent="0">
              <a:buNone/>
              <a:defRPr sz="1055"/>
            </a:lvl5pPr>
            <a:lvl6pPr marL="2411095" indent="0">
              <a:buNone/>
              <a:defRPr sz="1055"/>
            </a:lvl6pPr>
            <a:lvl7pPr marL="2893060" indent="0">
              <a:buNone/>
              <a:defRPr sz="1055"/>
            </a:lvl7pPr>
            <a:lvl8pPr marL="3375025" indent="0">
              <a:buNone/>
              <a:defRPr sz="1055"/>
            </a:lvl8pPr>
            <a:lvl9pPr marL="3856990" indent="0">
              <a:buNone/>
              <a:defRPr sz="1055"/>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fld>
            <a:endParaRPr lang="zh-CN" altLang="en-US"/>
          </a:p>
        </p:txBody>
      </p:sp>
      <p:cxnSp>
        <p:nvCxnSpPr>
          <p:cNvPr id="8" name="Straight Connector 7"/>
          <p:cNvCxnSpPr/>
          <p:nvPr/>
        </p:nvCxnSpPr>
        <p:spPr>
          <a:xfrm flipV="1">
            <a:off x="8845498" y="5551682"/>
            <a:ext cx="0" cy="96435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2044" y="803628"/>
            <a:ext cx="2772668" cy="5705757"/>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044775" y="803628"/>
            <a:ext cx="7996535" cy="5705757"/>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fld>
            <a:endParaRPr lang="zh-CN" altLang="en-US"/>
          </a:p>
        </p:txBody>
      </p:sp>
      <p:cxnSp>
        <p:nvCxnSpPr>
          <p:cNvPr id="7" name="Straight Connector 6"/>
          <p:cNvCxnSpPr/>
          <p:nvPr/>
        </p:nvCxnSpPr>
        <p:spPr>
          <a:xfrm rot="5400000" flipV="1">
            <a:off x="10608469" y="62474"/>
            <a:ext cx="0" cy="96440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内容与标题">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4_内容与标题">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10" name="Rectangle 9"/>
          <p:cNvSpPr/>
          <p:nvPr/>
        </p:nvSpPr>
        <p:spPr>
          <a:xfrm>
            <a:off x="0" y="0"/>
            <a:ext cx="12858750" cy="482176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858750" cy="4821768"/>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82203" y="5231108"/>
            <a:ext cx="8197453" cy="1542965"/>
          </a:xfrm>
        </p:spPr>
        <p:txBody>
          <a:bodyPr anchor="ctr">
            <a:normAutofit/>
          </a:bodyPr>
          <a:lstStyle>
            <a:lvl1pPr algn="r">
              <a:defRPr sz="5275" spc="211"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9081492" y="5231108"/>
            <a:ext cx="3375422" cy="1542965"/>
          </a:xfrm>
        </p:spPr>
        <p:txBody>
          <a:bodyPr lIns="91440" rIns="91440" anchor="ctr">
            <a:normAutofit/>
          </a:bodyPr>
          <a:lstStyle>
            <a:lvl1pPr marL="0" indent="0" algn="l">
              <a:lnSpc>
                <a:spcPct val="100000"/>
              </a:lnSpc>
              <a:spcBef>
                <a:spcPts val="0"/>
              </a:spcBef>
              <a:buNone/>
              <a:defRPr sz="1900">
                <a:solidFill>
                  <a:schemeClr val="tx1">
                    <a:lumMod val="95000"/>
                    <a:lumOff val="5000"/>
                  </a:schemeClr>
                </a:solidFill>
              </a:defRPr>
            </a:lvl1pPr>
            <a:lvl2pPr marL="481965" indent="0" algn="ctr">
              <a:buNone/>
              <a:defRPr sz="1900"/>
            </a:lvl2pPr>
            <a:lvl3pPr marL="964565" indent="0" algn="ctr">
              <a:buNone/>
              <a:defRPr sz="1900"/>
            </a:lvl3pPr>
            <a:lvl4pPr marL="1446530" indent="0" algn="ctr">
              <a:buNone/>
              <a:defRPr sz="1900"/>
            </a:lvl4pPr>
            <a:lvl5pPr marL="1928495" indent="0" algn="ctr">
              <a:buNone/>
              <a:defRPr sz="1900"/>
            </a:lvl5pPr>
            <a:lvl6pPr marL="2411095" indent="0" algn="ctr">
              <a:buNone/>
              <a:defRPr sz="1900"/>
            </a:lvl6pPr>
            <a:lvl7pPr marL="2893060" indent="0" algn="ctr">
              <a:buNone/>
              <a:defRPr sz="1900"/>
            </a:lvl7pPr>
            <a:lvl8pPr marL="3375025" indent="0" algn="ctr">
              <a:buNone/>
              <a:defRPr sz="1900"/>
            </a:lvl8pPr>
            <a:lvl9pPr marL="3856990" indent="0" algn="ctr">
              <a:buNone/>
              <a:defRPr sz="19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32BF82D2-7A68-459D-A996-9BDDA2518FA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fld>
            <a:endParaRPr lang="zh-CN" altLang="en-US"/>
          </a:p>
        </p:txBody>
      </p:sp>
      <p:cxnSp>
        <p:nvCxnSpPr>
          <p:cNvPr id="8" name="Straight Connector 7"/>
          <p:cNvCxnSpPr/>
          <p:nvPr/>
        </p:nvCxnSpPr>
        <p:spPr>
          <a:xfrm flipV="1">
            <a:off x="8845498" y="5551682"/>
            <a:ext cx="0" cy="964353"/>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9" name="Rectangle 8"/>
          <p:cNvSpPr/>
          <p:nvPr/>
        </p:nvSpPr>
        <p:spPr>
          <a:xfrm>
            <a:off x="0" y="0"/>
            <a:ext cx="12858750" cy="482176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858750" cy="4821768"/>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82203" y="5231108"/>
            <a:ext cx="8197453" cy="1542965"/>
          </a:xfrm>
        </p:spPr>
        <p:txBody>
          <a:bodyPr anchor="ctr">
            <a:normAutofit/>
          </a:bodyPr>
          <a:lstStyle>
            <a:lvl1pPr algn="r">
              <a:defRPr sz="5275" b="0" spc="211"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9081492" y="5231108"/>
            <a:ext cx="3375422" cy="1542965"/>
          </a:xfrm>
        </p:spPr>
        <p:txBody>
          <a:bodyPr lIns="91440" rIns="91440" anchor="ctr">
            <a:normAutofit/>
          </a:bodyPr>
          <a:lstStyle>
            <a:lvl1pPr marL="0" indent="0">
              <a:lnSpc>
                <a:spcPct val="100000"/>
              </a:lnSpc>
              <a:spcBef>
                <a:spcPts val="0"/>
              </a:spcBef>
              <a:buNone/>
              <a:defRPr sz="1900">
                <a:solidFill>
                  <a:schemeClr val="tx1">
                    <a:lumMod val="95000"/>
                    <a:lumOff val="5000"/>
                  </a:schemeClr>
                </a:solidFill>
              </a:defRPr>
            </a:lvl1pPr>
            <a:lvl2pPr marL="481965" indent="0">
              <a:buNone/>
              <a:defRPr sz="1900">
                <a:solidFill>
                  <a:schemeClr val="tx1">
                    <a:tint val="75000"/>
                  </a:schemeClr>
                </a:solidFill>
              </a:defRPr>
            </a:lvl2pPr>
            <a:lvl3pPr marL="964565" indent="0">
              <a:buNone/>
              <a:defRPr sz="1685">
                <a:solidFill>
                  <a:schemeClr val="tx1">
                    <a:tint val="75000"/>
                  </a:schemeClr>
                </a:solidFill>
              </a:defRPr>
            </a:lvl3pPr>
            <a:lvl4pPr marL="1446530" indent="0">
              <a:buNone/>
              <a:defRPr sz="1475">
                <a:solidFill>
                  <a:schemeClr val="tx1">
                    <a:tint val="75000"/>
                  </a:schemeClr>
                </a:solidFill>
              </a:defRPr>
            </a:lvl4pPr>
            <a:lvl5pPr marL="1928495" indent="0">
              <a:buNone/>
              <a:defRPr sz="1475">
                <a:solidFill>
                  <a:schemeClr val="tx1">
                    <a:tint val="75000"/>
                  </a:schemeClr>
                </a:solidFill>
              </a:defRPr>
            </a:lvl5pPr>
            <a:lvl6pPr marL="2411095" indent="0">
              <a:buNone/>
              <a:defRPr sz="1475">
                <a:solidFill>
                  <a:schemeClr val="tx1">
                    <a:tint val="75000"/>
                  </a:schemeClr>
                </a:solidFill>
              </a:defRPr>
            </a:lvl6pPr>
            <a:lvl7pPr marL="2893060" indent="0">
              <a:buNone/>
              <a:defRPr sz="1475">
                <a:solidFill>
                  <a:schemeClr val="tx1">
                    <a:tint val="75000"/>
                  </a:schemeClr>
                </a:solidFill>
              </a:defRPr>
            </a:lvl7pPr>
            <a:lvl8pPr marL="3375025" indent="0">
              <a:buNone/>
              <a:defRPr sz="1475">
                <a:solidFill>
                  <a:schemeClr val="tx1">
                    <a:tint val="75000"/>
                  </a:schemeClr>
                </a:solidFill>
              </a:defRPr>
            </a:lvl8pPr>
            <a:lvl9pPr marL="3856990" indent="0">
              <a:buNone/>
              <a:defRPr sz="1475">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fld>
            <a:endParaRPr lang="zh-CN" altLang="en-US"/>
          </a:p>
        </p:txBody>
      </p:sp>
      <p:cxnSp>
        <p:nvCxnSpPr>
          <p:cNvPr id="8" name="Straight Connector 7"/>
          <p:cNvCxnSpPr/>
          <p:nvPr/>
        </p:nvCxnSpPr>
        <p:spPr>
          <a:xfrm flipV="1">
            <a:off x="8845498" y="5551682"/>
            <a:ext cx="0" cy="964353"/>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80135" y="617186"/>
            <a:ext cx="10251638" cy="1581539"/>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80134" y="2410883"/>
            <a:ext cx="5014913" cy="424315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6316861" y="2410883"/>
            <a:ext cx="5014913" cy="424315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80135" y="2298709"/>
            <a:ext cx="5014913" cy="867918"/>
          </a:xfrm>
        </p:spPr>
        <p:txBody>
          <a:bodyPr lIns="137160" rIns="137160" anchor="ctr">
            <a:normAutofit/>
          </a:bodyPr>
          <a:lstStyle>
            <a:lvl1pPr marL="0" indent="0">
              <a:spcBef>
                <a:spcPts val="0"/>
              </a:spcBef>
              <a:spcAft>
                <a:spcPts val="0"/>
              </a:spcAft>
              <a:buNone/>
              <a:defRPr sz="2425" b="0" cap="none" baseline="0">
                <a:solidFill>
                  <a:schemeClr val="accent1"/>
                </a:solidFill>
                <a:latin typeface="+mn-lt"/>
              </a:defRPr>
            </a:lvl1pPr>
            <a:lvl2pPr marL="481965" indent="0">
              <a:buNone/>
              <a:defRPr sz="2110" b="1"/>
            </a:lvl2pPr>
            <a:lvl3pPr marL="964565" indent="0">
              <a:buNone/>
              <a:defRPr sz="1900" b="1"/>
            </a:lvl3pPr>
            <a:lvl4pPr marL="1446530" indent="0">
              <a:buNone/>
              <a:defRPr sz="1685" b="1"/>
            </a:lvl4pPr>
            <a:lvl5pPr marL="1928495" indent="0">
              <a:buNone/>
              <a:defRPr sz="1685" b="1"/>
            </a:lvl5pPr>
            <a:lvl6pPr marL="2411095" indent="0">
              <a:buNone/>
              <a:defRPr sz="1685" b="1"/>
            </a:lvl6pPr>
            <a:lvl7pPr marL="2893060" indent="0">
              <a:buNone/>
              <a:defRPr sz="1685" b="1"/>
            </a:lvl7pPr>
            <a:lvl8pPr marL="3375025" indent="0">
              <a:buNone/>
              <a:defRPr sz="1685" b="1"/>
            </a:lvl8pPr>
            <a:lvl9pPr marL="3856990" indent="0">
              <a:buNone/>
              <a:defRPr sz="1685"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080135" y="3129917"/>
            <a:ext cx="5014913" cy="352412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6318514" y="2298709"/>
            <a:ext cx="5014913" cy="867918"/>
          </a:xfrm>
        </p:spPr>
        <p:txBody>
          <a:bodyPr lIns="137160" rIns="137160" anchor="ctr">
            <a:normAutofit/>
          </a:bodyPr>
          <a:lstStyle>
            <a:lvl1pPr marL="0" indent="0">
              <a:spcBef>
                <a:spcPts val="0"/>
              </a:spcBef>
              <a:spcAft>
                <a:spcPts val="0"/>
              </a:spcAft>
              <a:buNone/>
              <a:defRPr lang="en-US" sz="2425" b="0" kern="1200" cap="none" baseline="0" dirty="0">
                <a:solidFill>
                  <a:schemeClr val="accent1"/>
                </a:solidFill>
                <a:latin typeface="+mn-lt"/>
                <a:ea typeface="+mn-ea"/>
                <a:cs typeface="+mn-cs"/>
              </a:defRPr>
            </a:lvl1pPr>
            <a:lvl2pPr marL="481965" indent="0">
              <a:buNone/>
              <a:defRPr sz="2110" b="1"/>
            </a:lvl2pPr>
            <a:lvl3pPr marL="964565" indent="0">
              <a:buNone/>
              <a:defRPr sz="1900" b="1"/>
            </a:lvl3pPr>
            <a:lvl4pPr marL="1446530" indent="0">
              <a:buNone/>
              <a:defRPr sz="1685" b="1"/>
            </a:lvl4pPr>
            <a:lvl5pPr marL="1928495" indent="0">
              <a:buNone/>
              <a:defRPr sz="1685" b="1"/>
            </a:lvl5pPr>
            <a:lvl6pPr marL="2411095" indent="0">
              <a:buNone/>
              <a:defRPr sz="1685" b="1"/>
            </a:lvl6pPr>
            <a:lvl7pPr marL="2893060" indent="0">
              <a:buNone/>
              <a:defRPr sz="1685" b="1"/>
            </a:lvl7pPr>
            <a:lvl8pPr marL="3375025" indent="0">
              <a:buNone/>
              <a:defRPr sz="1685" b="1"/>
            </a:lvl8pPr>
            <a:lvl9pPr marL="3856990" indent="0">
              <a:buNone/>
              <a:defRPr sz="1685" b="1"/>
            </a:lvl9pPr>
          </a:lstStyle>
          <a:p>
            <a:pPr marL="0" lvl="0" indent="0" algn="l" defTabSz="964565" rtl="0" eaLnBrk="1" latinLnBrk="0" hangingPunct="1">
              <a:lnSpc>
                <a:spcPct val="90000"/>
              </a:lnSpc>
              <a:spcBef>
                <a:spcPts val="1900"/>
              </a:spcBef>
              <a:buNone/>
            </a:pPr>
            <a:r>
              <a:rPr lang="zh-CN" altLang="en-US"/>
              <a:t>单击此处编辑母版文本样式</a:t>
            </a:r>
            <a:endParaRPr lang="zh-CN" altLang="en-US"/>
          </a:p>
        </p:txBody>
      </p:sp>
      <p:sp>
        <p:nvSpPr>
          <p:cNvPr id="6" name="Content Placeholder 5"/>
          <p:cNvSpPr>
            <a:spLocks noGrp="1"/>
          </p:cNvSpPr>
          <p:nvPr>
            <p:ph sz="quarter" idx="4"/>
          </p:nvPr>
        </p:nvSpPr>
        <p:spPr>
          <a:xfrm>
            <a:off x="6318514" y="3129917"/>
            <a:ext cx="5014913" cy="352412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E01EE5D-26FB-46D5-A381-ECFB35BF1D3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E01EE5D-26FB-46D5-A381-ECFB35BF1D3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slideLayout" Target="../slideLayouts/slideLayout11.xml"/><Relationship Id="rId7" Type="http://schemas.openxmlformats.org/officeDocument/2006/relationships/slideLayout" Target="../slideLayouts/slideLayout10.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3" Type="http://schemas.openxmlformats.org/officeDocument/2006/relationships/slideLayout" Target="../slideLayouts/slideLayout6.xml"/><Relationship Id="rId2" Type="http://schemas.openxmlformats.org/officeDocument/2006/relationships/slideLayout" Target="../slideLayouts/slideLayout5.xml"/><Relationship Id="rId14" Type="http://schemas.openxmlformats.org/officeDocument/2006/relationships/theme" Target="../theme/theme2.xml"/><Relationship Id="rId13" Type="http://schemas.openxmlformats.org/officeDocument/2006/relationships/slideLayout" Target="../slideLayouts/slideLayout16.xml"/><Relationship Id="rId12" Type="http://schemas.openxmlformats.org/officeDocument/2006/relationships/slideLayout" Target="../slideLayouts/slideLayout15.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80135" y="617186"/>
            <a:ext cx="10251638" cy="1581539"/>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80136" y="2410883"/>
            <a:ext cx="10251639" cy="4243155"/>
          </a:xfrm>
          <a:prstGeom prst="rect">
            <a:avLst/>
          </a:prstGeom>
        </p:spPr>
        <p:txBody>
          <a:bodyPr vert="horz" lIns="45720" tIns="45720" rIns="4572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1080136" y="6824196"/>
            <a:ext cx="2271948" cy="289306"/>
          </a:xfrm>
          <a:prstGeom prst="rect">
            <a:avLst/>
          </a:prstGeom>
        </p:spPr>
        <p:txBody>
          <a:bodyPr vert="horz" lIns="91440" tIns="45720" rIns="91440" bIns="45720" rtlCol="0" anchor="ctr"/>
          <a:lstStyle>
            <a:lvl1pPr algn="l">
              <a:defRPr sz="1055">
                <a:solidFill>
                  <a:schemeClr val="tx1">
                    <a:lumMod val="95000"/>
                    <a:lumOff val="5000"/>
                  </a:schemeClr>
                </a:solidFill>
                <a:latin typeface="+mj-lt"/>
              </a:defRPr>
            </a:lvl1pPr>
          </a:lstStyle>
          <a:p>
            <a:fld id="{32BF82D2-7A68-459D-A996-9BDDA2518FA4}" type="datetimeFigureOut">
              <a:rPr lang="zh-CN" altLang="en-US" smtClean="0"/>
            </a:fld>
            <a:endParaRPr lang="zh-CN" altLang="en-US"/>
          </a:p>
        </p:txBody>
      </p:sp>
      <p:sp>
        <p:nvSpPr>
          <p:cNvPr id="5" name="Footer Placeholder 4"/>
          <p:cNvSpPr>
            <a:spLocks noGrp="1"/>
          </p:cNvSpPr>
          <p:nvPr>
            <p:ph type="ftr" sz="quarter" idx="3"/>
          </p:nvPr>
        </p:nvSpPr>
        <p:spPr>
          <a:xfrm>
            <a:off x="5107780" y="6824196"/>
            <a:ext cx="6224195" cy="289306"/>
          </a:xfrm>
          <a:prstGeom prst="rect">
            <a:avLst/>
          </a:prstGeom>
        </p:spPr>
        <p:txBody>
          <a:bodyPr vert="horz" lIns="91440" tIns="45720" rIns="91440" bIns="45720" rtlCol="0" anchor="ctr"/>
          <a:lstStyle>
            <a:lvl1pPr algn="r">
              <a:defRPr sz="1055" cap="all" baseline="0">
                <a:solidFill>
                  <a:schemeClr val="tx1">
                    <a:lumMod val="95000"/>
                    <a:lumOff val="5000"/>
                  </a:schemeClr>
                </a:solidFill>
                <a:latin typeface="+mj-lt"/>
              </a:defRPr>
            </a:lvl1pPr>
          </a:lstStyle>
          <a:p>
            <a:endParaRPr lang="zh-CN" altLang="en-US"/>
          </a:p>
        </p:txBody>
      </p:sp>
      <p:sp>
        <p:nvSpPr>
          <p:cNvPr id="6" name="Slide Number Placeholder 5"/>
          <p:cNvSpPr>
            <a:spLocks noGrp="1"/>
          </p:cNvSpPr>
          <p:nvPr>
            <p:ph type="sldNum" sz="quarter" idx="4"/>
          </p:nvPr>
        </p:nvSpPr>
        <p:spPr>
          <a:xfrm>
            <a:off x="11430000" y="6824196"/>
            <a:ext cx="1026914" cy="289306"/>
          </a:xfrm>
          <a:prstGeom prst="rect">
            <a:avLst/>
          </a:prstGeom>
        </p:spPr>
        <p:txBody>
          <a:bodyPr vert="horz" lIns="91440" tIns="45720" rIns="91440" bIns="45720" rtlCol="0" anchor="ctr"/>
          <a:lstStyle>
            <a:lvl1pPr algn="l">
              <a:defRPr sz="1055">
                <a:solidFill>
                  <a:schemeClr val="tx1">
                    <a:lumMod val="95000"/>
                    <a:lumOff val="5000"/>
                  </a:schemeClr>
                </a:solidFill>
                <a:latin typeface="+mj-lt"/>
              </a:defRPr>
            </a:lvl1pPr>
          </a:lstStyle>
          <a:p>
            <a:fld id="{3E01EE5D-26FB-46D5-A381-ECFB35BF1D34}" type="slidenum">
              <a:rPr lang="zh-CN" altLang="en-US" smtClean="0"/>
            </a:fld>
            <a:endParaRPr lang="zh-CN" altLang="en-US"/>
          </a:p>
        </p:txBody>
      </p:sp>
      <p:cxnSp>
        <p:nvCxnSpPr>
          <p:cNvPr id="7" name="Straight Connector 6"/>
          <p:cNvCxnSpPr/>
          <p:nvPr/>
        </p:nvCxnSpPr>
        <p:spPr>
          <a:xfrm flipV="1">
            <a:off x="803672" y="871466"/>
            <a:ext cx="0" cy="96435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Lst>
  <p:txStyles>
    <p:titleStyle>
      <a:lvl1pPr algn="l" defTabSz="964565" rtl="0" eaLnBrk="1" latinLnBrk="0" hangingPunct="1">
        <a:lnSpc>
          <a:spcPct val="80000"/>
        </a:lnSpc>
        <a:spcBef>
          <a:spcPct val="0"/>
        </a:spcBef>
        <a:buNone/>
        <a:defRPr sz="5275" kern="1200" cap="all" spc="105" baseline="0">
          <a:solidFill>
            <a:schemeClr val="tx1">
              <a:lumMod val="95000"/>
              <a:lumOff val="5000"/>
            </a:schemeClr>
          </a:solidFill>
          <a:latin typeface="+mj-lt"/>
          <a:ea typeface="+mj-ea"/>
          <a:cs typeface="+mj-cs"/>
        </a:defRPr>
      </a:lvl1pPr>
    </p:titleStyle>
    <p:bodyStyle>
      <a:lvl1pPr marL="96520" indent="-96520" algn="l" defTabSz="964565" rtl="0" eaLnBrk="1" latinLnBrk="0" hangingPunct="1">
        <a:lnSpc>
          <a:spcPct val="90000"/>
        </a:lnSpc>
        <a:spcBef>
          <a:spcPts val="1265"/>
        </a:spcBef>
        <a:spcAft>
          <a:spcPts val="210"/>
        </a:spcAft>
        <a:buClr>
          <a:schemeClr val="accent1"/>
        </a:buClr>
        <a:buSzPct val="100000"/>
        <a:buFont typeface="Tw Cen MT" panose="020B0602020104020603" pitchFamily="34" charset="0"/>
        <a:buChar char=" "/>
        <a:defRPr sz="2320" kern="1200">
          <a:solidFill>
            <a:schemeClr val="tx1"/>
          </a:solidFill>
          <a:latin typeface="+mn-lt"/>
          <a:ea typeface="+mn-ea"/>
          <a:cs typeface="+mn-cs"/>
        </a:defRPr>
      </a:lvl1pPr>
      <a:lvl2pPr marL="279400" indent="-144780" algn="l" defTabSz="964565" rtl="0" eaLnBrk="1" latinLnBrk="0" hangingPunct="1">
        <a:lnSpc>
          <a:spcPct val="90000"/>
        </a:lnSpc>
        <a:spcBef>
          <a:spcPts val="210"/>
        </a:spcBef>
        <a:spcAft>
          <a:spcPts val="420"/>
        </a:spcAft>
        <a:buClr>
          <a:schemeClr val="accent1"/>
        </a:buClr>
        <a:buFont typeface="Wingdings 3" panose="05040102010807070707" pitchFamily="18" charset="2"/>
        <a:buChar char=""/>
        <a:defRPr sz="1900" kern="1200">
          <a:solidFill>
            <a:schemeClr val="tx1"/>
          </a:solidFill>
          <a:latin typeface="+mn-lt"/>
          <a:ea typeface="+mn-ea"/>
          <a:cs typeface="+mn-cs"/>
        </a:defRPr>
      </a:lvl2pPr>
      <a:lvl3pPr marL="472440" indent="-144780" algn="l" defTabSz="964565" rtl="0" eaLnBrk="1" latinLnBrk="0" hangingPunct="1">
        <a:lnSpc>
          <a:spcPct val="90000"/>
        </a:lnSpc>
        <a:spcBef>
          <a:spcPts val="210"/>
        </a:spcBef>
        <a:spcAft>
          <a:spcPts val="420"/>
        </a:spcAft>
        <a:buClr>
          <a:schemeClr val="accent1"/>
        </a:buClr>
        <a:buFont typeface="Wingdings 3" panose="05040102010807070707" pitchFamily="18" charset="2"/>
        <a:buChar char=""/>
        <a:defRPr sz="1475" kern="1200">
          <a:solidFill>
            <a:schemeClr val="tx1"/>
          </a:solidFill>
          <a:latin typeface="+mn-lt"/>
          <a:ea typeface="+mn-ea"/>
          <a:cs typeface="+mn-cs"/>
        </a:defRPr>
      </a:lvl3pPr>
      <a:lvl4pPr marL="626745" indent="-144780" algn="l" defTabSz="964565" rtl="0" eaLnBrk="1" latinLnBrk="0" hangingPunct="1">
        <a:lnSpc>
          <a:spcPct val="90000"/>
        </a:lnSpc>
        <a:spcBef>
          <a:spcPts val="210"/>
        </a:spcBef>
        <a:spcAft>
          <a:spcPts val="420"/>
        </a:spcAft>
        <a:buClr>
          <a:schemeClr val="accent1"/>
        </a:buClr>
        <a:buFont typeface="Wingdings 3" panose="05040102010807070707" pitchFamily="18" charset="2"/>
        <a:buChar char=""/>
        <a:defRPr sz="1475" kern="1200">
          <a:solidFill>
            <a:schemeClr val="tx1"/>
          </a:solidFill>
          <a:latin typeface="+mn-lt"/>
          <a:ea typeface="+mn-ea"/>
          <a:cs typeface="+mn-cs"/>
        </a:defRPr>
      </a:lvl4pPr>
      <a:lvl5pPr marL="819785" indent="-144780" algn="l" defTabSz="964565" rtl="0" eaLnBrk="1" latinLnBrk="0" hangingPunct="1">
        <a:lnSpc>
          <a:spcPct val="90000"/>
        </a:lnSpc>
        <a:spcBef>
          <a:spcPts val="210"/>
        </a:spcBef>
        <a:spcAft>
          <a:spcPts val="420"/>
        </a:spcAft>
        <a:buClr>
          <a:schemeClr val="accent1"/>
        </a:buClr>
        <a:buFont typeface="Wingdings 3" panose="05040102010807070707" pitchFamily="18" charset="2"/>
        <a:buChar char=""/>
        <a:defRPr sz="1475" kern="1200">
          <a:solidFill>
            <a:schemeClr val="tx1"/>
          </a:solidFill>
          <a:latin typeface="+mn-lt"/>
          <a:ea typeface="+mn-ea"/>
          <a:cs typeface="+mn-cs"/>
        </a:defRPr>
      </a:lvl5pPr>
      <a:lvl6pPr marL="964565" indent="-144780" algn="l" defTabSz="964565" rtl="0" eaLnBrk="1" latinLnBrk="0" hangingPunct="1">
        <a:lnSpc>
          <a:spcPct val="90000"/>
        </a:lnSpc>
        <a:spcBef>
          <a:spcPts val="210"/>
        </a:spcBef>
        <a:spcAft>
          <a:spcPts val="420"/>
        </a:spcAft>
        <a:buClr>
          <a:schemeClr val="accent1"/>
        </a:buClr>
        <a:buFont typeface="Wingdings 3" panose="05040102010807070707" pitchFamily="18" charset="2"/>
        <a:buChar char=""/>
        <a:defRPr sz="1475" kern="1200">
          <a:solidFill>
            <a:schemeClr val="tx1"/>
          </a:solidFill>
          <a:latin typeface="+mn-lt"/>
          <a:ea typeface="+mn-ea"/>
          <a:cs typeface="+mn-cs"/>
        </a:defRPr>
      </a:lvl6pPr>
      <a:lvl7pPr marL="1118870" indent="-144780" algn="l" defTabSz="964565" rtl="0" eaLnBrk="1" latinLnBrk="0" hangingPunct="1">
        <a:lnSpc>
          <a:spcPct val="90000"/>
        </a:lnSpc>
        <a:spcBef>
          <a:spcPts val="210"/>
        </a:spcBef>
        <a:spcAft>
          <a:spcPts val="420"/>
        </a:spcAft>
        <a:buClr>
          <a:schemeClr val="accent1"/>
        </a:buClr>
        <a:buFont typeface="Wingdings 3" panose="05040102010807070707" pitchFamily="18" charset="2"/>
        <a:buChar char=""/>
        <a:defRPr sz="1475" kern="1200">
          <a:solidFill>
            <a:schemeClr val="tx1"/>
          </a:solidFill>
          <a:latin typeface="+mn-lt"/>
          <a:ea typeface="+mn-ea"/>
          <a:cs typeface="+mn-cs"/>
        </a:defRPr>
      </a:lvl7pPr>
      <a:lvl8pPr marL="1282700" indent="-144780" algn="l" defTabSz="964565" rtl="0" eaLnBrk="1" latinLnBrk="0" hangingPunct="1">
        <a:lnSpc>
          <a:spcPct val="90000"/>
        </a:lnSpc>
        <a:spcBef>
          <a:spcPts val="210"/>
        </a:spcBef>
        <a:spcAft>
          <a:spcPts val="420"/>
        </a:spcAft>
        <a:buClr>
          <a:schemeClr val="accent1"/>
        </a:buClr>
        <a:buFont typeface="Wingdings 3" panose="05040102010807070707" pitchFamily="18" charset="2"/>
        <a:buChar char=""/>
        <a:defRPr sz="1475" kern="1200">
          <a:solidFill>
            <a:schemeClr val="tx1"/>
          </a:solidFill>
          <a:latin typeface="+mn-lt"/>
          <a:ea typeface="+mn-ea"/>
          <a:cs typeface="+mn-cs"/>
        </a:defRPr>
      </a:lvl8pPr>
      <a:lvl9pPr marL="1437005" indent="-144780" algn="l" defTabSz="964565" rtl="0" eaLnBrk="1" latinLnBrk="0" hangingPunct="1">
        <a:lnSpc>
          <a:spcPct val="90000"/>
        </a:lnSpc>
        <a:spcBef>
          <a:spcPts val="210"/>
        </a:spcBef>
        <a:spcAft>
          <a:spcPts val="420"/>
        </a:spcAft>
        <a:buClr>
          <a:schemeClr val="accent1"/>
        </a:buClr>
        <a:buFont typeface="Wingdings 3" panose="05040102010807070707" pitchFamily="18" charset="2"/>
        <a:buChar char=""/>
        <a:defRPr sz="1475" kern="1200">
          <a:solidFill>
            <a:schemeClr val="tx1"/>
          </a:solidFill>
          <a:latin typeface="+mn-lt"/>
          <a:ea typeface="+mn-ea"/>
          <a:cs typeface="+mn-cs"/>
        </a:defRPr>
      </a:lvl9pPr>
    </p:bodyStyle>
    <p:other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0.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0.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4" Type="http://schemas.openxmlformats.org/officeDocument/2006/relationships/notesSlide" Target="../notesSlides/notesSlide2.xml"/><Relationship Id="rId13" Type="http://schemas.openxmlformats.org/officeDocument/2006/relationships/slideLayout" Target="../slideLayouts/slideLayout15.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0.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16.png"/><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0.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858750" cy="7232650"/>
          </a:xfrm>
          <a:prstGeom prst="rect">
            <a:avLst/>
          </a:prstGeom>
        </p:spPr>
      </p:pic>
      <p:sp>
        <p:nvSpPr>
          <p:cNvPr id="3" name="矩形 2"/>
          <p:cNvSpPr/>
          <p:nvPr/>
        </p:nvSpPr>
        <p:spPr>
          <a:xfrm>
            <a:off x="0" y="1809422"/>
            <a:ext cx="12858750" cy="3600400"/>
          </a:xfrm>
          <a:prstGeom prst="rect">
            <a:avLst/>
          </a:prstGeom>
          <a:solidFill>
            <a:srgbClr val="3C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03" name="Text Box 9"/>
          <p:cNvSpPr txBox="1">
            <a:spLocks noChangeArrowheads="1"/>
          </p:cNvSpPr>
          <p:nvPr/>
        </p:nvSpPr>
        <p:spPr bwMode="auto">
          <a:xfrm>
            <a:off x="3845308" y="375648"/>
            <a:ext cx="5382260" cy="2646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6600" b="1" dirty="0">
                <a:ln>
                  <a:gradFill flip="none" rotWithShape="1">
                    <a:gsLst>
                      <a:gs pos="60000">
                        <a:schemeClr val="accent1">
                          <a:lumMod val="5000"/>
                          <a:lumOff val="95000"/>
                        </a:schemeClr>
                      </a:gs>
                      <a:gs pos="100000">
                        <a:schemeClr val="bg1">
                          <a:alpha val="0"/>
                        </a:schemeClr>
                      </a:gs>
                    </a:gsLst>
                    <a:lin ang="5400000" scaled="1"/>
                    <a:tileRect/>
                  </a:gradFill>
                </a:ln>
                <a:noFill/>
                <a:latin typeface="微软雅黑" panose="020B0503020204020204" pitchFamily="34" charset="-122"/>
                <a:ea typeface="微软雅黑" panose="020B0503020204020204" pitchFamily="34" charset="-122"/>
              </a:rPr>
              <a:t>20</a:t>
            </a:r>
            <a:r>
              <a:rPr lang="en-US" altLang="zh-CN" sz="16600" b="1" dirty="0">
                <a:ln>
                  <a:gradFill flip="none" rotWithShape="1">
                    <a:gsLst>
                      <a:gs pos="60000">
                        <a:schemeClr val="accent1">
                          <a:lumMod val="5000"/>
                          <a:lumOff val="95000"/>
                        </a:schemeClr>
                      </a:gs>
                      <a:gs pos="100000">
                        <a:schemeClr val="bg1">
                          <a:alpha val="0"/>
                        </a:schemeClr>
                      </a:gs>
                    </a:gsLst>
                    <a:lin ang="5400000" scaled="1"/>
                    <a:tileRect/>
                  </a:gradFill>
                </a:ln>
                <a:noFill/>
                <a:latin typeface="微软雅黑" panose="020B0503020204020204" pitchFamily="34" charset="-122"/>
                <a:ea typeface="微软雅黑" panose="020B0503020204020204" pitchFamily="34" charset="-122"/>
              </a:rPr>
              <a:t>24</a:t>
            </a:r>
            <a:endParaRPr lang="zh-CN" altLang="zh-CN" sz="16600" b="1" dirty="0">
              <a:ln>
                <a:gradFill flip="none" rotWithShape="1">
                  <a:gsLst>
                    <a:gs pos="60000">
                      <a:schemeClr val="accent1">
                        <a:lumMod val="5000"/>
                        <a:lumOff val="95000"/>
                      </a:schemeClr>
                    </a:gs>
                    <a:gs pos="100000">
                      <a:schemeClr val="bg1">
                        <a:alpha val="0"/>
                      </a:schemeClr>
                    </a:gs>
                  </a:gsLst>
                  <a:lin ang="5400000" scaled="1"/>
                  <a:tileRect/>
                </a:gradFill>
              </a:ln>
              <a:noFill/>
              <a:latin typeface="微软雅黑" panose="020B0503020204020204" pitchFamily="34" charset="-122"/>
              <a:ea typeface="微软雅黑" panose="020B0503020204020204" pitchFamily="34" charset="-122"/>
            </a:endParaRPr>
          </a:p>
        </p:txBody>
      </p:sp>
      <p:sp>
        <p:nvSpPr>
          <p:cNvPr id="5" name="矩形 4"/>
          <p:cNvSpPr/>
          <p:nvPr/>
        </p:nvSpPr>
        <p:spPr>
          <a:xfrm rot="10800000">
            <a:off x="3333413" y="1744370"/>
            <a:ext cx="6336704" cy="1547448"/>
          </a:xfrm>
          <a:prstGeom prst="rect">
            <a:avLst/>
          </a:prstGeom>
          <a:gradFill>
            <a:gsLst>
              <a:gs pos="31000">
                <a:srgbClr val="3C536A"/>
              </a:gs>
              <a:gs pos="100000">
                <a:srgbClr val="3C536A">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259"/>
          <p:cNvSpPr>
            <a:spLocks noChangeArrowheads="1"/>
          </p:cNvSpPr>
          <p:nvPr/>
        </p:nvSpPr>
        <p:spPr bwMode="auto">
          <a:xfrm>
            <a:off x="1792780" y="2968185"/>
            <a:ext cx="9273189" cy="1107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3600" b="1" dirty="0">
                <a:solidFill>
                  <a:schemeClr val="bg1"/>
                </a:solidFill>
                <a:cs typeface="Arial" panose="020B0604020202020204" pitchFamily="34" charset="0"/>
              </a:rPr>
              <a:t>A Deep Dive into CAN Communication and </a:t>
            </a:r>
            <a:r>
              <a:rPr lang="en-US" altLang="zh-CN" sz="3600" b="1" dirty="0">
                <a:solidFill>
                  <a:schemeClr val="bg1"/>
                </a:solidFill>
                <a:cs typeface="Arial" panose="020B0604020202020204" pitchFamily="34" charset="0"/>
              </a:rPr>
              <a:t>Multithreading </a:t>
            </a:r>
            <a:r>
              <a:rPr lang="zh-CN" altLang="en-US" sz="3600" b="1" dirty="0">
                <a:solidFill>
                  <a:schemeClr val="bg1"/>
                </a:solidFill>
                <a:cs typeface="Arial" panose="020B0604020202020204" pitchFamily="34" charset="0"/>
              </a:rPr>
              <a:t>Simulation</a:t>
            </a:r>
            <a:endParaRPr lang="zh-CN" altLang="en-US" sz="3600" b="1" dirty="0">
              <a:solidFill>
                <a:schemeClr val="bg1"/>
              </a:solidFill>
              <a:cs typeface="Arial" panose="020B0604020202020204" pitchFamily="34" charset="0"/>
            </a:endParaRPr>
          </a:p>
        </p:txBody>
      </p:sp>
      <p:sp>
        <p:nvSpPr>
          <p:cNvPr id="6" name="圆角矩形 5"/>
          <p:cNvSpPr/>
          <p:nvPr/>
        </p:nvSpPr>
        <p:spPr>
          <a:xfrm>
            <a:off x="164465" y="4336415"/>
            <a:ext cx="3244850" cy="856615"/>
          </a:xfrm>
          <a:prstGeom prst="roundRect">
            <a:avLst>
              <a:gd name="adj" fmla="val 50000"/>
            </a:avLst>
          </a:prstGeom>
          <a:noFill/>
          <a:ln>
            <a:gradFill>
              <a:gsLst>
                <a:gs pos="0">
                  <a:schemeClr val="accent1">
                    <a:lumMod val="5000"/>
                    <a:lumOff val="95000"/>
                  </a:schemeClr>
                </a:gs>
                <a:gs pos="100000">
                  <a:srgbClr val="FF6D3A"/>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Name: Aditi Ghosh</a:t>
            </a:r>
            <a:endParaRPr lang="en-US" altLang="zh-CN" sz="2000" dirty="0">
              <a:latin typeface="微软雅黑" panose="020B0503020204020204" pitchFamily="34" charset="-122"/>
              <a:ea typeface="微软雅黑" panose="020B0503020204020204" pitchFamily="34" charset="-122"/>
            </a:endParaRPr>
          </a:p>
          <a:p>
            <a:pPr algn="ctr"/>
            <a:r>
              <a:rPr lang="en-US" altLang="zh-CN" sz="2000" dirty="0">
                <a:latin typeface="微软雅黑" panose="020B0503020204020204" pitchFamily="34" charset="-122"/>
                <a:ea typeface="微软雅黑" panose="020B0503020204020204" pitchFamily="34" charset="-122"/>
              </a:rPr>
              <a:t>Matricola:551413</a:t>
            </a:r>
            <a:endParaRPr lang="en-US" altLang="zh-CN" sz="2000" dirty="0">
              <a:latin typeface="微软雅黑" panose="020B0503020204020204" pitchFamily="34" charset="-122"/>
              <a:ea typeface="微软雅黑" panose="020B0503020204020204" pitchFamily="34" charset="-122"/>
            </a:endParaRPr>
          </a:p>
        </p:txBody>
      </p:sp>
      <p:sp>
        <p:nvSpPr>
          <p:cNvPr id="20" name="圆角矩形 19"/>
          <p:cNvSpPr/>
          <p:nvPr/>
        </p:nvSpPr>
        <p:spPr>
          <a:xfrm>
            <a:off x="3837305" y="2463800"/>
            <a:ext cx="5390515" cy="460375"/>
          </a:xfrm>
          <a:prstGeom prst="roundRect">
            <a:avLst>
              <a:gd name="adj" fmla="val 50000"/>
            </a:avLst>
          </a:prstGeom>
          <a:noFill/>
          <a:ln>
            <a:gradFill>
              <a:gsLst>
                <a:gs pos="0">
                  <a:schemeClr val="accent1">
                    <a:lumMod val="5000"/>
                    <a:lumOff val="95000"/>
                  </a:schemeClr>
                </a:gs>
                <a:gs pos="100000">
                  <a:srgbClr val="FF6D3A"/>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2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Università degli Studi di Messina</a:t>
            </a:r>
            <a:endParaRPr lang="zh-CN" altLang="en-US" sz="2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3" name="直接连接符 22"/>
          <p:cNvCxnSpPr/>
          <p:nvPr/>
        </p:nvCxnSpPr>
        <p:spPr>
          <a:xfrm>
            <a:off x="0" y="5255019"/>
            <a:ext cx="12858750" cy="0"/>
          </a:xfrm>
          <a:prstGeom prst="line">
            <a:avLst/>
          </a:prstGeom>
          <a:ln>
            <a:gradFill flip="none" rotWithShape="1">
              <a:gsLst>
                <a:gs pos="100000">
                  <a:srgbClr val="FF6D3A"/>
                </a:gs>
                <a:gs pos="0">
                  <a:schemeClr val="accent1">
                    <a:lumMod val="30000"/>
                    <a:lumOff val="7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圆角矩形 5"/>
          <p:cNvSpPr/>
          <p:nvPr/>
        </p:nvSpPr>
        <p:spPr>
          <a:xfrm>
            <a:off x="8547735" y="4306570"/>
            <a:ext cx="3919855" cy="886460"/>
          </a:xfrm>
          <a:prstGeom prst="roundRect">
            <a:avLst>
              <a:gd name="adj" fmla="val 50000"/>
            </a:avLst>
          </a:prstGeom>
          <a:noFill/>
          <a:ln>
            <a:gradFill>
              <a:gsLst>
                <a:gs pos="0">
                  <a:schemeClr val="accent1">
                    <a:lumMod val="5000"/>
                    <a:lumOff val="95000"/>
                  </a:schemeClr>
                </a:gs>
                <a:gs pos="100000">
                  <a:srgbClr val="FF6D3A"/>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dirty="0">
                <a:latin typeface="微软雅黑" panose="020B0503020204020204" pitchFamily="34" charset="-122"/>
                <a:ea typeface="微软雅黑" panose="020B0503020204020204" pitchFamily="34" charset="-122"/>
              </a:rPr>
              <a:t> Submitted to:</a:t>
            </a:r>
            <a:endParaRPr lang="en-US" altLang="zh-CN" sz="2000" dirty="0">
              <a:latin typeface="微软雅黑" panose="020B0503020204020204" pitchFamily="34" charset="-122"/>
              <a:ea typeface="微软雅黑" panose="020B0503020204020204" pitchFamily="34" charset="-122"/>
            </a:endParaRPr>
          </a:p>
          <a:p>
            <a:pPr algn="ctr"/>
            <a:r>
              <a:rPr lang="en-US" altLang="zh-CN" sz="2000" dirty="0">
                <a:latin typeface="微软雅黑" panose="020B0503020204020204" pitchFamily="34" charset="-122"/>
                <a:ea typeface="微软雅黑" panose="020B0503020204020204" pitchFamily="34" charset="-122"/>
              </a:rPr>
              <a:t>Prof. GIOVANNI MERLINO</a:t>
            </a:r>
            <a:endParaRPr lang="en-US" altLang="zh-CN" sz="2000" dirty="0">
              <a:latin typeface="微软雅黑" panose="020B0503020204020204" pitchFamily="34" charset="-122"/>
              <a:ea typeface="微软雅黑" panose="020B0503020204020204" pitchFamily="34" charset="-122"/>
            </a:endParaRPr>
          </a:p>
          <a:p>
            <a:pPr algn="ct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标题 4"/>
          <p:cNvSpPr txBox="1"/>
          <p:nvPr/>
        </p:nvSpPr>
        <p:spPr>
          <a:xfrm>
            <a:off x="956945" y="88265"/>
            <a:ext cx="10836275" cy="4490085"/>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endParaRPr lang="en-US" altLang="zh-CN" sz="2000" dirty="0">
              <a:latin typeface="微软雅黑" panose="020B0503020204020204" pitchFamily="34" charset="-122"/>
              <a:ea typeface="微软雅黑" panose="020B0503020204020204" pitchFamily="34" charset="-122"/>
            </a:endParaRPr>
          </a:p>
          <a:p>
            <a:pPr marL="285750" indent="-285750" algn="just">
              <a:buFont typeface="Wingdings" panose="05000000000000000000" charset="0"/>
              <a:buChar char="v"/>
            </a:pPr>
            <a:r>
              <a:rPr lang="en-US" altLang="zh-CN" sz="2000" dirty="0">
                <a:latin typeface="微软雅黑" panose="020B0503020204020204" pitchFamily="34" charset="-122"/>
                <a:ea typeface="微软雅黑" panose="020B0503020204020204" pitchFamily="34" charset="-122"/>
              </a:rPr>
              <a:t>Listening to Messages on vcan0:</a:t>
            </a:r>
            <a:endParaRPr lang="en-US" altLang="zh-CN" sz="2000" dirty="0">
              <a:latin typeface="微软雅黑" panose="020B0503020204020204" pitchFamily="34" charset="-122"/>
              <a:ea typeface="微软雅黑" panose="020B0503020204020204" pitchFamily="34" charset="-122"/>
            </a:endParaRPr>
          </a:p>
          <a:p>
            <a:pPr algn="just"/>
            <a:r>
              <a:rPr lang="en-US" altLang="zh-CN" sz="2000" dirty="0">
                <a:latin typeface="微软雅黑" panose="020B0503020204020204" pitchFamily="34" charset="-122"/>
                <a:ea typeface="微软雅黑" panose="020B0503020204020204" pitchFamily="34" charset="-122"/>
              </a:rPr>
              <a:t>The script actively listens to messages on the virtual CAN interface vcan0.</a:t>
            </a:r>
            <a:endParaRPr lang="en-US" altLang="zh-CN" sz="2000" dirty="0">
              <a:latin typeface="微软雅黑" panose="020B0503020204020204" pitchFamily="34" charset="-122"/>
              <a:ea typeface="微软雅黑" panose="020B0503020204020204" pitchFamily="34" charset="-122"/>
            </a:endParaRPr>
          </a:p>
          <a:p>
            <a:pPr algn="just"/>
            <a:r>
              <a:rPr lang="en-US" altLang="zh-CN" sz="2000" dirty="0">
                <a:latin typeface="微软雅黑" panose="020B0503020204020204" pitchFamily="34" charset="-122"/>
                <a:ea typeface="微软雅黑" panose="020B0503020204020204" pitchFamily="34" charset="-122"/>
              </a:rPr>
              <a:t>This interface is a key communication channel within our simulated environment.</a:t>
            </a:r>
            <a:endParaRPr lang="en-US" altLang="zh-CN" sz="2000" dirty="0">
              <a:latin typeface="微软雅黑" panose="020B0503020204020204" pitchFamily="34" charset="-122"/>
              <a:ea typeface="微软雅黑" panose="020B0503020204020204" pitchFamily="34" charset="-122"/>
            </a:endParaRPr>
          </a:p>
          <a:p>
            <a:pPr algn="just"/>
            <a:endParaRPr lang="en-US" altLang="zh-CN" sz="2000" dirty="0">
              <a:latin typeface="微软雅黑" panose="020B0503020204020204" pitchFamily="34" charset="-122"/>
              <a:ea typeface="微软雅黑" panose="020B0503020204020204" pitchFamily="34" charset="-122"/>
            </a:endParaRPr>
          </a:p>
          <a:p>
            <a:pPr marL="285750" indent="-285750" algn="just">
              <a:buFont typeface="Wingdings" panose="05000000000000000000" charset="0"/>
              <a:buChar char="v"/>
            </a:pPr>
            <a:r>
              <a:rPr lang="en-US" altLang="zh-CN" sz="2000" dirty="0">
                <a:latin typeface="微软雅黑" panose="020B0503020204020204" pitchFamily="34" charset="-122"/>
                <a:ea typeface="微软雅黑" panose="020B0503020204020204" pitchFamily="34" charset="-122"/>
              </a:rPr>
              <a:t>Handling Messages Based on Their ID in a Simulated Control Logic:</a:t>
            </a:r>
            <a:endParaRPr lang="en-US" altLang="zh-CN" sz="2000" dirty="0">
              <a:latin typeface="微软雅黑" panose="020B0503020204020204" pitchFamily="34" charset="-122"/>
              <a:ea typeface="微软雅黑" panose="020B0503020204020204" pitchFamily="34" charset="-122"/>
            </a:endParaRPr>
          </a:p>
          <a:p>
            <a:pPr algn="just"/>
            <a:r>
              <a:rPr lang="en-US" altLang="zh-CN" sz="2000" dirty="0">
                <a:latin typeface="微软雅黑" panose="020B0503020204020204" pitchFamily="34" charset="-122"/>
                <a:ea typeface="微软雅黑" panose="020B0503020204020204" pitchFamily="34" charset="-122"/>
              </a:rPr>
              <a:t>Messages received on vcan0 are processed using a predefined control logic within the script.The control logic involves inspecting the identifier (ID) of each message to determine the appropriate action. .</a:t>
            </a:r>
            <a:endParaRPr lang="en-US" altLang="zh-CN" sz="2000" dirty="0">
              <a:latin typeface="微软雅黑" panose="020B0503020204020204" pitchFamily="34" charset="-122"/>
              <a:ea typeface="微软雅黑" panose="020B0503020204020204" pitchFamily="34" charset="-122"/>
            </a:endParaRPr>
          </a:p>
        </p:txBody>
      </p:sp>
      <p:sp>
        <p:nvSpPr>
          <p:cNvPr id="37" name="任意多边形 36"/>
          <p:cNvSpPr/>
          <p:nvPr/>
        </p:nvSpPr>
        <p:spPr>
          <a:xfrm>
            <a:off x="3332" y="169854"/>
            <a:ext cx="492901" cy="617026"/>
          </a:xfrm>
          <a:custGeom>
            <a:avLst/>
            <a:gdLst>
              <a:gd name="connsiteX0" fmla="*/ 0 w 5777679"/>
              <a:gd name="connsiteY0" fmla="*/ 0 h 7232650"/>
              <a:gd name="connsiteX1" fmla="*/ 4758761 w 5777679"/>
              <a:gd name="connsiteY1" fmla="*/ 0 h 7232650"/>
              <a:gd name="connsiteX2" fmla="*/ 5777679 w 5777679"/>
              <a:gd name="connsiteY2" fmla="*/ 7232650 h 7232650"/>
              <a:gd name="connsiteX3" fmla="*/ 0 w 5777679"/>
              <a:gd name="connsiteY3" fmla="*/ 7232650 h 7232650"/>
              <a:gd name="connsiteX4" fmla="*/ 0 w 5777679"/>
              <a:gd name="connsiteY4" fmla="*/ 0 h 723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7679" h="7232650">
                <a:moveTo>
                  <a:pt x="0" y="0"/>
                </a:moveTo>
                <a:lnTo>
                  <a:pt x="4758761" y="0"/>
                </a:lnTo>
                <a:lnTo>
                  <a:pt x="5777679" y="7232650"/>
                </a:lnTo>
                <a:lnTo>
                  <a:pt x="0" y="7232650"/>
                </a:lnTo>
                <a:lnTo>
                  <a:pt x="0" y="0"/>
                </a:lnTo>
                <a:close/>
              </a:path>
            </a:pathLst>
          </a:custGeom>
          <a:solidFill>
            <a:srgbClr val="3C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标题 4"/>
          <p:cNvSpPr txBox="1"/>
          <p:nvPr/>
        </p:nvSpPr>
        <p:spPr>
          <a:xfrm>
            <a:off x="956945" y="287655"/>
            <a:ext cx="10724515" cy="499110"/>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Central Control Script ('central_control.py')</a:t>
            </a:r>
            <a:endPar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2" name="Picture 1"/>
          <p:cNvPicPr>
            <a:picLocks noChangeAspect="1"/>
          </p:cNvPicPr>
          <p:nvPr/>
        </p:nvPicPr>
        <p:blipFill>
          <a:blip r:embed="rId1"/>
          <a:stretch>
            <a:fillRect/>
          </a:stretch>
        </p:blipFill>
        <p:spPr>
          <a:xfrm>
            <a:off x="1101090" y="4048760"/>
            <a:ext cx="10523220" cy="23012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标题 4"/>
          <p:cNvSpPr txBox="1"/>
          <p:nvPr/>
        </p:nvSpPr>
        <p:spPr>
          <a:xfrm>
            <a:off x="917575" y="520065"/>
            <a:ext cx="10836275" cy="2506980"/>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As its</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start listening on</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the specified virtual CAN interface (‘vcan0’). </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任意多边形 36"/>
          <p:cNvSpPr/>
          <p:nvPr/>
        </p:nvSpPr>
        <p:spPr>
          <a:xfrm>
            <a:off x="3332" y="169854"/>
            <a:ext cx="492901" cy="617026"/>
          </a:xfrm>
          <a:custGeom>
            <a:avLst/>
            <a:gdLst>
              <a:gd name="connsiteX0" fmla="*/ 0 w 5777679"/>
              <a:gd name="connsiteY0" fmla="*/ 0 h 7232650"/>
              <a:gd name="connsiteX1" fmla="*/ 4758761 w 5777679"/>
              <a:gd name="connsiteY1" fmla="*/ 0 h 7232650"/>
              <a:gd name="connsiteX2" fmla="*/ 5777679 w 5777679"/>
              <a:gd name="connsiteY2" fmla="*/ 7232650 h 7232650"/>
              <a:gd name="connsiteX3" fmla="*/ 0 w 5777679"/>
              <a:gd name="connsiteY3" fmla="*/ 7232650 h 7232650"/>
              <a:gd name="connsiteX4" fmla="*/ 0 w 5777679"/>
              <a:gd name="connsiteY4" fmla="*/ 0 h 723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7679" h="7232650">
                <a:moveTo>
                  <a:pt x="0" y="0"/>
                </a:moveTo>
                <a:lnTo>
                  <a:pt x="4758761" y="0"/>
                </a:lnTo>
                <a:lnTo>
                  <a:pt x="5777679" y="7232650"/>
                </a:lnTo>
                <a:lnTo>
                  <a:pt x="0" y="7232650"/>
                </a:lnTo>
                <a:lnTo>
                  <a:pt x="0" y="0"/>
                </a:lnTo>
                <a:close/>
              </a:path>
            </a:pathLst>
          </a:custGeom>
          <a:solidFill>
            <a:srgbClr val="3C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标题 4"/>
          <p:cNvSpPr txBox="1"/>
          <p:nvPr/>
        </p:nvSpPr>
        <p:spPr>
          <a:xfrm>
            <a:off x="956945" y="287655"/>
            <a:ext cx="10724515" cy="499110"/>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altLang="zh-CN" sz="28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Central Control Script</a:t>
            </a:r>
            <a:endPar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2" name="Picture 1"/>
          <p:cNvPicPr>
            <a:picLocks noChangeAspect="1"/>
          </p:cNvPicPr>
          <p:nvPr/>
        </p:nvPicPr>
        <p:blipFill>
          <a:blip r:embed="rId1"/>
          <a:stretch>
            <a:fillRect/>
          </a:stretch>
        </p:blipFill>
        <p:spPr>
          <a:xfrm>
            <a:off x="998220" y="1816100"/>
            <a:ext cx="10847070" cy="2560955"/>
          </a:xfrm>
          <a:prstGeom prst="rect">
            <a:avLst/>
          </a:prstGeom>
        </p:spPr>
      </p:pic>
      <p:sp>
        <p:nvSpPr>
          <p:cNvPr id="4" name="Text Box 3"/>
          <p:cNvSpPr txBox="1"/>
          <p:nvPr/>
        </p:nvSpPr>
        <p:spPr>
          <a:xfrm>
            <a:off x="956945" y="4624070"/>
            <a:ext cx="10965815" cy="1109980"/>
          </a:xfrm>
          <a:prstGeom prst="rect">
            <a:avLst/>
          </a:prstGeom>
          <a:noFill/>
        </p:spPr>
        <p:txBody>
          <a:bodyPr wrap="square" rtlCol="0" anchor="t">
            <a:noAutofit/>
          </a:bodyPr>
          <a:p>
            <a:pPr algn="just"/>
            <a:r>
              <a:rPr lang="en-US" sz="2000"/>
              <a:t>cansend vcan0 123#11223344AABBCCDD</a:t>
            </a:r>
            <a:endParaRPr lang="en-US" sz="2000"/>
          </a:p>
          <a:p>
            <a:pPr algn="just"/>
            <a:r>
              <a:rPr lang="en-US" sz="2000"/>
              <a:t>‘vcan0’is the virtual CAN interface,‘123’is the CAN ID in hexadecimal, ‘11223344AABBCCDD’is the data payload.</a:t>
            </a:r>
            <a:endParaRPr lang="en-US" sz="2000"/>
          </a:p>
          <a:p>
            <a:pPr algn="just"/>
            <a:r>
              <a:rPr lang="en-US" sz="2000"/>
              <a:t>I need to replace ‘123#11223344AABBCCDD’ with the specific CAN frame I want to send, including the CAN ID and the data payload. </a:t>
            </a:r>
            <a:endParaRPr lang="en-US" sz="2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标题 4"/>
          <p:cNvSpPr txBox="1"/>
          <p:nvPr/>
        </p:nvSpPr>
        <p:spPr>
          <a:xfrm>
            <a:off x="956945" y="1240155"/>
            <a:ext cx="10836275" cy="4452620"/>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altLang="zh-CN" sz="2000" dirty="0">
                <a:latin typeface="微软雅黑" panose="020B0503020204020204" pitchFamily="34" charset="-122"/>
                <a:ea typeface="微软雅黑" panose="020B0503020204020204" pitchFamily="34" charset="-122"/>
              </a:rPr>
              <a:t>The 'receive_and_plot' script is designed for real-time visualization of CAN messages received on virtual CAN interfaces ('vcan0' and 'vcan1').</a:t>
            </a:r>
            <a:endParaRPr lang="en-US" altLang="zh-CN" sz="2000" dirty="0">
              <a:latin typeface="微软雅黑" panose="020B0503020204020204" pitchFamily="34" charset="-122"/>
              <a:ea typeface="微软雅黑" panose="020B0503020204020204" pitchFamily="34" charset="-122"/>
            </a:endParaRPr>
          </a:p>
          <a:p>
            <a:pPr marL="285750" indent="-285750" algn="just">
              <a:buFont typeface="Wingdings" panose="05000000000000000000" charset="0"/>
              <a:buChar char="v"/>
            </a:pPr>
            <a:r>
              <a:rPr lang="en-US" altLang="zh-CN" sz="2000" dirty="0">
                <a:latin typeface="微软雅黑" panose="020B0503020204020204" pitchFamily="34" charset="-122"/>
                <a:ea typeface="微软雅黑" panose="020B0503020204020204" pitchFamily="34" charset="-122"/>
              </a:rPr>
              <a:t>Functionality:The script dynamically creates plots using the popular Matplotlib library to visualize the data bytes of CAN messages.</a:t>
            </a:r>
            <a:endParaRPr lang="en-US" altLang="zh-CN" sz="2000" dirty="0">
              <a:latin typeface="微软雅黑" panose="020B0503020204020204" pitchFamily="34" charset="-122"/>
              <a:ea typeface="微软雅黑" panose="020B0503020204020204" pitchFamily="34" charset="-122"/>
            </a:endParaRPr>
          </a:p>
          <a:p>
            <a:pPr marL="285750" indent="-285750" algn="just">
              <a:buFont typeface="Wingdings" panose="05000000000000000000" charset="0"/>
              <a:buChar char="v"/>
            </a:pPr>
            <a:r>
              <a:rPr lang="en-US" altLang="zh-CN" sz="2000" dirty="0">
                <a:latin typeface="微软雅黑" panose="020B0503020204020204" pitchFamily="34" charset="-122"/>
                <a:ea typeface="微软雅黑" panose="020B0503020204020204" pitchFamily="34" charset="-122"/>
              </a:rPr>
              <a:t>Key Features:Real-time updating of plots as messages are received.Separate plots for 'vcan0' and 'vcan1' for better distinction.</a:t>
            </a:r>
            <a:endParaRPr lang="en-US" altLang="zh-CN" sz="2000" dirty="0">
              <a:latin typeface="微软雅黑" panose="020B0503020204020204" pitchFamily="34" charset="-122"/>
              <a:ea typeface="微软雅黑" panose="020B0503020204020204" pitchFamily="34" charset="-122"/>
            </a:endParaRPr>
          </a:p>
          <a:p>
            <a:pPr marL="285750" indent="-285750" algn="just">
              <a:buFont typeface="Wingdings" panose="05000000000000000000" charset="0"/>
              <a:buChar char="v"/>
            </a:pPr>
            <a:r>
              <a:rPr lang="en-US" altLang="zh-CN" sz="2000" dirty="0">
                <a:latin typeface="微软雅黑" panose="020B0503020204020204" pitchFamily="34" charset="-122"/>
                <a:ea typeface="微软雅黑" panose="020B0503020204020204" pitchFamily="34" charset="-122"/>
              </a:rPr>
              <a:t> Dynamic Plot Creation using Matplotlib:Matplotlib is employed for creating interactive and dynamic plots within the script.Two subplots ('ax1' for 'vcan0' and 'ax2' for 'vcan1') are created to represent the data bytes of CAN messages.</a:t>
            </a:r>
            <a:endParaRPr lang="en-US" altLang="zh-CN" sz="2000" dirty="0">
              <a:latin typeface="微软雅黑" panose="020B0503020204020204" pitchFamily="34" charset="-122"/>
              <a:ea typeface="微软雅黑" panose="020B0503020204020204" pitchFamily="34" charset="-122"/>
            </a:endParaRPr>
          </a:p>
          <a:p>
            <a:pPr marL="285750" indent="-285750" algn="just">
              <a:buFont typeface="Wingdings" panose="05000000000000000000" charset="0"/>
              <a:buChar char="v"/>
            </a:pPr>
            <a:r>
              <a:rPr lang="en-US" altLang="zh-CN" sz="2000" dirty="0">
                <a:latin typeface="微软雅黑" panose="020B0503020204020204" pitchFamily="34" charset="-122"/>
                <a:ea typeface="微软雅黑" panose="020B0503020204020204" pitchFamily="34" charset="-122"/>
              </a:rPr>
              <a:t>Visualization Updates: - Two threads (‘thread_vcan0’ and ‘thread_vcan1’) run the visualization functions concurrently for each virtual CAN channel.</a:t>
            </a:r>
            <a:endParaRPr lang="en-US" altLang="zh-CN" sz="2000" dirty="0">
              <a:latin typeface="微软雅黑" panose="020B0503020204020204" pitchFamily="34" charset="-122"/>
              <a:ea typeface="微软雅黑" panose="020B0503020204020204" pitchFamily="34" charset="-122"/>
            </a:endParaRPr>
          </a:p>
          <a:p>
            <a:pPr marL="0" indent="0" algn="just">
              <a:buFont typeface="Wingdings" panose="05000000000000000000" charset="0"/>
            </a:pPr>
            <a:r>
              <a:rPr lang="en-US" altLang="zh-CN" sz="2000" dirty="0">
                <a:latin typeface="微软雅黑" panose="020B0503020204020204" pitchFamily="34" charset="-122"/>
                <a:ea typeface="微软雅黑" panose="020B0503020204020204" pitchFamily="34" charset="-122"/>
              </a:rPr>
              <a:t>    Lists of lines (‘lines_vcan0’ and ‘lines_vcan1’) are created for each data byte to be plotted with different colors.</a:t>
            </a:r>
            <a:endParaRPr lang="en-US" altLang="zh-CN" sz="2000" dirty="0">
              <a:latin typeface="微软雅黑" panose="020B0503020204020204" pitchFamily="34" charset="-122"/>
              <a:ea typeface="微软雅黑" panose="020B0503020204020204" pitchFamily="34" charset="-122"/>
            </a:endParaRPr>
          </a:p>
          <a:p>
            <a:pPr marL="285750" indent="-285750" algn="just">
              <a:buFont typeface="Wingdings" panose="05000000000000000000" charset="0"/>
              <a:buChar char="v"/>
            </a:pPr>
            <a:endParaRPr lang="en-US" altLang="zh-CN" sz="2000" dirty="0">
              <a:latin typeface="微软雅黑" panose="020B0503020204020204" pitchFamily="34" charset="-122"/>
              <a:ea typeface="微软雅黑" panose="020B0503020204020204" pitchFamily="34" charset="-122"/>
            </a:endParaRPr>
          </a:p>
        </p:txBody>
      </p:sp>
      <p:sp>
        <p:nvSpPr>
          <p:cNvPr id="37" name="任意多边形 36"/>
          <p:cNvSpPr/>
          <p:nvPr/>
        </p:nvSpPr>
        <p:spPr>
          <a:xfrm>
            <a:off x="3332" y="169854"/>
            <a:ext cx="492901" cy="617026"/>
          </a:xfrm>
          <a:custGeom>
            <a:avLst/>
            <a:gdLst>
              <a:gd name="connsiteX0" fmla="*/ 0 w 5777679"/>
              <a:gd name="connsiteY0" fmla="*/ 0 h 7232650"/>
              <a:gd name="connsiteX1" fmla="*/ 4758761 w 5777679"/>
              <a:gd name="connsiteY1" fmla="*/ 0 h 7232650"/>
              <a:gd name="connsiteX2" fmla="*/ 5777679 w 5777679"/>
              <a:gd name="connsiteY2" fmla="*/ 7232650 h 7232650"/>
              <a:gd name="connsiteX3" fmla="*/ 0 w 5777679"/>
              <a:gd name="connsiteY3" fmla="*/ 7232650 h 7232650"/>
              <a:gd name="connsiteX4" fmla="*/ 0 w 5777679"/>
              <a:gd name="connsiteY4" fmla="*/ 0 h 723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7679" h="7232650">
                <a:moveTo>
                  <a:pt x="0" y="0"/>
                </a:moveTo>
                <a:lnTo>
                  <a:pt x="4758761" y="0"/>
                </a:lnTo>
                <a:lnTo>
                  <a:pt x="5777679" y="7232650"/>
                </a:lnTo>
                <a:lnTo>
                  <a:pt x="0" y="7232650"/>
                </a:lnTo>
                <a:lnTo>
                  <a:pt x="0" y="0"/>
                </a:lnTo>
                <a:close/>
              </a:path>
            </a:pathLst>
          </a:custGeom>
          <a:solidFill>
            <a:srgbClr val="3C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标题 4"/>
          <p:cNvSpPr txBox="1"/>
          <p:nvPr/>
        </p:nvSpPr>
        <p:spPr>
          <a:xfrm>
            <a:off x="1068705" y="447675"/>
            <a:ext cx="10724515" cy="499110"/>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Real-Time Visualization with 'receive_and_plot'</a:t>
            </a:r>
            <a:endPar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标题 4"/>
          <p:cNvSpPr txBox="1"/>
          <p:nvPr/>
        </p:nvSpPr>
        <p:spPr>
          <a:xfrm>
            <a:off x="916940" y="1384300"/>
            <a:ext cx="10836275" cy="4452620"/>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endParaRPr lang="en-US" altLang="zh-CN" sz="1800" dirty="0">
              <a:latin typeface="微软雅黑" panose="020B0503020204020204" pitchFamily="34" charset="-122"/>
              <a:ea typeface="微软雅黑" panose="020B0503020204020204" pitchFamily="34" charset="-122"/>
            </a:endParaRPr>
          </a:p>
        </p:txBody>
      </p:sp>
      <p:sp>
        <p:nvSpPr>
          <p:cNvPr id="37" name="任意多边形 36"/>
          <p:cNvSpPr/>
          <p:nvPr/>
        </p:nvSpPr>
        <p:spPr>
          <a:xfrm>
            <a:off x="3332" y="169854"/>
            <a:ext cx="492901" cy="617026"/>
          </a:xfrm>
          <a:custGeom>
            <a:avLst/>
            <a:gdLst>
              <a:gd name="connsiteX0" fmla="*/ 0 w 5777679"/>
              <a:gd name="connsiteY0" fmla="*/ 0 h 7232650"/>
              <a:gd name="connsiteX1" fmla="*/ 4758761 w 5777679"/>
              <a:gd name="connsiteY1" fmla="*/ 0 h 7232650"/>
              <a:gd name="connsiteX2" fmla="*/ 5777679 w 5777679"/>
              <a:gd name="connsiteY2" fmla="*/ 7232650 h 7232650"/>
              <a:gd name="connsiteX3" fmla="*/ 0 w 5777679"/>
              <a:gd name="connsiteY3" fmla="*/ 7232650 h 7232650"/>
              <a:gd name="connsiteX4" fmla="*/ 0 w 5777679"/>
              <a:gd name="connsiteY4" fmla="*/ 0 h 723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7679" h="7232650">
                <a:moveTo>
                  <a:pt x="0" y="0"/>
                </a:moveTo>
                <a:lnTo>
                  <a:pt x="4758761" y="0"/>
                </a:lnTo>
                <a:lnTo>
                  <a:pt x="5777679" y="7232650"/>
                </a:lnTo>
                <a:lnTo>
                  <a:pt x="0" y="7232650"/>
                </a:lnTo>
                <a:lnTo>
                  <a:pt x="0" y="0"/>
                </a:lnTo>
                <a:close/>
              </a:path>
            </a:pathLst>
          </a:custGeom>
          <a:solidFill>
            <a:srgbClr val="3C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标题 4"/>
          <p:cNvSpPr txBox="1"/>
          <p:nvPr/>
        </p:nvSpPr>
        <p:spPr>
          <a:xfrm>
            <a:off x="1028700" y="304165"/>
            <a:ext cx="10724515" cy="499110"/>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Real-Time Visualization with 'receive_and_plot'</a:t>
            </a:r>
            <a:endPar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2" name="Picture 1"/>
          <p:cNvPicPr>
            <a:picLocks noChangeAspect="1"/>
          </p:cNvPicPr>
          <p:nvPr/>
        </p:nvPicPr>
        <p:blipFill>
          <a:blip r:embed="rId1"/>
          <a:stretch>
            <a:fillRect/>
          </a:stretch>
        </p:blipFill>
        <p:spPr>
          <a:xfrm>
            <a:off x="1155700" y="880110"/>
            <a:ext cx="10485120" cy="4265295"/>
          </a:xfrm>
          <a:prstGeom prst="rect">
            <a:avLst/>
          </a:prstGeom>
        </p:spPr>
      </p:pic>
      <p:sp>
        <p:nvSpPr>
          <p:cNvPr id="3" name="Text Box 2"/>
          <p:cNvSpPr txBox="1"/>
          <p:nvPr/>
        </p:nvSpPr>
        <p:spPr>
          <a:xfrm>
            <a:off x="1101090" y="5273040"/>
            <a:ext cx="10566400" cy="4888230"/>
          </a:xfrm>
          <a:prstGeom prst="rect">
            <a:avLst/>
          </a:prstGeom>
          <a:noFill/>
        </p:spPr>
        <p:txBody>
          <a:bodyPr wrap="square" rtlCol="0">
            <a:noAutofit/>
          </a:bodyPr>
          <a:p>
            <a:pPr algn="just"/>
            <a:r>
              <a:rPr lang="en-US" sz="2000"/>
              <a:t>It appears that the script is receiving messages correctly, and the received data (in this case, the message 'HelloCAN') is consistent between the two virtual CAN channels (‘vcan0’ and‘vcan1’). The timestamp is also being printed, and it represents the time at which each message is received. </a:t>
            </a:r>
            <a:endParaRPr lang="en-US"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标题 4"/>
          <p:cNvSpPr txBox="1"/>
          <p:nvPr/>
        </p:nvSpPr>
        <p:spPr>
          <a:xfrm>
            <a:off x="916940" y="1384300"/>
            <a:ext cx="10836275" cy="4452620"/>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endParaRPr lang="en-US" altLang="zh-CN" sz="1800" dirty="0">
              <a:latin typeface="微软雅黑" panose="020B0503020204020204" pitchFamily="34" charset="-122"/>
              <a:ea typeface="微软雅黑" panose="020B0503020204020204" pitchFamily="34" charset="-122"/>
            </a:endParaRPr>
          </a:p>
        </p:txBody>
      </p:sp>
      <p:sp>
        <p:nvSpPr>
          <p:cNvPr id="37" name="任意多边形 36"/>
          <p:cNvSpPr/>
          <p:nvPr/>
        </p:nvSpPr>
        <p:spPr>
          <a:xfrm>
            <a:off x="3332" y="169854"/>
            <a:ext cx="492901" cy="617026"/>
          </a:xfrm>
          <a:custGeom>
            <a:avLst/>
            <a:gdLst>
              <a:gd name="connsiteX0" fmla="*/ 0 w 5777679"/>
              <a:gd name="connsiteY0" fmla="*/ 0 h 7232650"/>
              <a:gd name="connsiteX1" fmla="*/ 4758761 w 5777679"/>
              <a:gd name="connsiteY1" fmla="*/ 0 h 7232650"/>
              <a:gd name="connsiteX2" fmla="*/ 5777679 w 5777679"/>
              <a:gd name="connsiteY2" fmla="*/ 7232650 h 7232650"/>
              <a:gd name="connsiteX3" fmla="*/ 0 w 5777679"/>
              <a:gd name="connsiteY3" fmla="*/ 7232650 h 7232650"/>
              <a:gd name="connsiteX4" fmla="*/ 0 w 5777679"/>
              <a:gd name="connsiteY4" fmla="*/ 0 h 723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7679" h="7232650">
                <a:moveTo>
                  <a:pt x="0" y="0"/>
                </a:moveTo>
                <a:lnTo>
                  <a:pt x="4758761" y="0"/>
                </a:lnTo>
                <a:lnTo>
                  <a:pt x="5777679" y="7232650"/>
                </a:lnTo>
                <a:lnTo>
                  <a:pt x="0" y="7232650"/>
                </a:lnTo>
                <a:lnTo>
                  <a:pt x="0" y="0"/>
                </a:lnTo>
                <a:close/>
              </a:path>
            </a:pathLst>
          </a:custGeom>
          <a:solidFill>
            <a:srgbClr val="3C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标题 4"/>
          <p:cNvSpPr txBox="1"/>
          <p:nvPr/>
        </p:nvSpPr>
        <p:spPr>
          <a:xfrm>
            <a:off x="1101090" y="304165"/>
            <a:ext cx="10724515" cy="499110"/>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Visual Result:</a:t>
            </a:r>
            <a:endPar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4" name="Picture 3"/>
          <p:cNvPicPr>
            <a:picLocks noChangeAspect="1"/>
          </p:cNvPicPr>
          <p:nvPr/>
        </p:nvPicPr>
        <p:blipFill>
          <a:blip r:embed="rId1"/>
          <a:stretch>
            <a:fillRect/>
          </a:stretch>
        </p:blipFill>
        <p:spPr>
          <a:xfrm>
            <a:off x="1244600" y="880110"/>
            <a:ext cx="10631170" cy="4352290"/>
          </a:xfrm>
          <a:prstGeom prst="rect">
            <a:avLst/>
          </a:prstGeom>
        </p:spPr>
      </p:pic>
      <p:sp>
        <p:nvSpPr>
          <p:cNvPr id="5" name="Text Box 4"/>
          <p:cNvSpPr txBox="1"/>
          <p:nvPr/>
        </p:nvSpPr>
        <p:spPr>
          <a:xfrm>
            <a:off x="1150620" y="5488305"/>
            <a:ext cx="11189970" cy="3095625"/>
          </a:xfrm>
          <a:prstGeom prst="rect">
            <a:avLst/>
          </a:prstGeom>
          <a:noFill/>
        </p:spPr>
        <p:txBody>
          <a:bodyPr wrap="square" rtlCol="0">
            <a:noAutofit/>
          </a:bodyPr>
          <a:p>
            <a:pPr algn="just"/>
            <a:r>
              <a:rPr lang="en-US" sz="2000"/>
              <a:t>As CAN messages are received, the plot updates in real-time, we can see the lines moving orchanging their values on the plot </a:t>
            </a:r>
            <a:r>
              <a:rPr lang="en-US" sz="2000">
                <a:sym typeface="+mn-ea"/>
              </a:rPr>
              <a:t>in response to CAN bus activity.</a:t>
            </a:r>
            <a:r>
              <a:rPr lang="en-US" sz="2000"/>
              <a:t>The axes are adjusted dynamically to fit the changing data, ensuring a clear and informative visualization.</a:t>
            </a:r>
            <a:endParaRPr lang="en-US" sz="2000"/>
          </a:p>
          <a:p>
            <a:pPr algn="just"/>
            <a:endParaRPr lang="en-US" sz="2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780910" y="2248164"/>
            <a:ext cx="5258005" cy="1230630"/>
          </a:xfrm>
          <a:prstGeom prst="rect">
            <a:avLst/>
          </a:prstGeom>
        </p:spPr>
        <p:txBody>
          <a:bodyPr wrap="square" lIns="0" tIns="0" rIns="0" bIns="0">
            <a:spAutoFit/>
          </a:bodyPr>
          <a:lstStyle/>
          <a:p>
            <a:pPr algn="ctr"/>
            <a:r>
              <a:rPr lang="en-US" altLang="zh-CN" sz="4000" dirty="0">
                <a:latin typeface="微软雅黑" panose="020B0503020204020204" pitchFamily="34" charset="-122"/>
                <a:ea typeface="微软雅黑" panose="020B0503020204020204" pitchFamily="34" charset="-122"/>
                <a:sym typeface="Arial" panose="020B0604020202020204" pitchFamily="34" charset="0"/>
              </a:rPr>
              <a:t> Analysis of Implementation</a:t>
            </a:r>
            <a:endParaRPr lang="zh-CN" altLang="en-US" sz="4000" b="1" dirty="0">
              <a:solidFill>
                <a:srgbClr val="3C536A"/>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1" name="TextBox 11"/>
          <p:cNvSpPr txBox="1"/>
          <p:nvPr/>
        </p:nvSpPr>
        <p:spPr>
          <a:xfrm>
            <a:off x="6861345" y="3324238"/>
            <a:ext cx="309880" cy="398780"/>
          </a:xfrm>
          <a:prstGeom prst="rect">
            <a:avLst/>
          </a:prstGeom>
          <a:noFill/>
        </p:spPr>
        <p:txBody>
          <a:bodyPr wrap="none" rtlCol="0">
            <a:spAutoFit/>
          </a:bodyPr>
          <a:lstStyle/>
          <a:p>
            <a:pPr marL="0" lvl="1" indent="0"/>
            <a:endParaRPr lang="en-US" altLang="zh-CN" sz="2000" b="1" dirty="0">
              <a:solidFill>
                <a:srgbClr val="3C536A"/>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 name="文本框 2"/>
          <p:cNvSpPr txBox="1">
            <a:spLocks noChangeArrowheads="1"/>
          </p:cNvSpPr>
          <p:nvPr>
            <p:custDataLst>
              <p:tags r:id="rId1"/>
            </p:custDataLst>
          </p:nvPr>
        </p:nvSpPr>
        <p:spPr bwMode="auto">
          <a:xfrm>
            <a:off x="1582725" y="1955417"/>
            <a:ext cx="4434778" cy="322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5" b="1" dirty="0">
                <a:solidFill>
                  <a:srgbClr val="3C536A"/>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03</a:t>
            </a:r>
            <a:endParaRPr lang="zh-CN" altLang="en-US" sz="20985" b="1" dirty="0">
              <a:solidFill>
                <a:srgbClr val="3C536A"/>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5" name="直接连接符 14"/>
          <p:cNvCxnSpPr/>
          <p:nvPr>
            <p:custDataLst>
              <p:tags r:id="rId2"/>
            </p:custDataLst>
          </p:nvPr>
        </p:nvCxnSpPr>
        <p:spPr>
          <a:xfrm>
            <a:off x="6017503" y="3616325"/>
            <a:ext cx="4860006"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 name="文本框 11"/>
          <p:cNvSpPr txBox="1">
            <a:spLocks noChangeArrowheads="1"/>
          </p:cNvSpPr>
          <p:nvPr>
            <p:custDataLst>
              <p:tags r:id="rId3"/>
            </p:custDataLst>
          </p:nvPr>
        </p:nvSpPr>
        <p:spPr bwMode="auto">
          <a:xfrm>
            <a:off x="2066756" y="3324179"/>
            <a:ext cx="3466715" cy="584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795" b="1" dirty="0">
                <a:solidFill>
                  <a:srgbClr val="3C536A"/>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 </a:t>
            </a:r>
            <a:r>
              <a:rPr lang="en-US" altLang="zh-CN" sz="3795" b="1" dirty="0">
                <a:solidFill>
                  <a:srgbClr val="3C536A"/>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PART</a:t>
            </a:r>
            <a:endParaRPr lang="zh-CN" altLang="en-US" sz="3795" b="1" dirty="0">
              <a:solidFill>
                <a:srgbClr val="3C536A"/>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17" name="任意多边形 16"/>
          <p:cNvSpPr/>
          <p:nvPr/>
        </p:nvSpPr>
        <p:spPr>
          <a:xfrm>
            <a:off x="-586820" y="1955417"/>
            <a:ext cx="2653576" cy="3321816"/>
          </a:xfrm>
          <a:custGeom>
            <a:avLst/>
            <a:gdLst>
              <a:gd name="connsiteX0" fmla="*/ 0 w 5777679"/>
              <a:gd name="connsiteY0" fmla="*/ 0 h 7232650"/>
              <a:gd name="connsiteX1" fmla="*/ 4758761 w 5777679"/>
              <a:gd name="connsiteY1" fmla="*/ 0 h 7232650"/>
              <a:gd name="connsiteX2" fmla="*/ 5777679 w 5777679"/>
              <a:gd name="connsiteY2" fmla="*/ 7232650 h 7232650"/>
              <a:gd name="connsiteX3" fmla="*/ 0 w 5777679"/>
              <a:gd name="connsiteY3" fmla="*/ 7232650 h 7232650"/>
              <a:gd name="connsiteX4" fmla="*/ 0 w 5777679"/>
              <a:gd name="connsiteY4" fmla="*/ 0 h 723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7679" h="7232650">
                <a:moveTo>
                  <a:pt x="0" y="0"/>
                </a:moveTo>
                <a:lnTo>
                  <a:pt x="4758761" y="0"/>
                </a:lnTo>
                <a:lnTo>
                  <a:pt x="5777679" y="7232650"/>
                </a:lnTo>
                <a:lnTo>
                  <a:pt x="0" y="7232650"/>
                </a:lnTo>
                <a:lnTo>
                  <a:pt x="0" y="0"/>
                </a:lnTo>
                <a:close/>
              </a:path>
            </a:pathLst>
          </a:custGeom>
          <a:solidFill>
            <a:srgbClr val="3C536A"/>
          </a:solidFill>
          <a:ln>
            <a:gradFill>
              <a:gsLst>
                <a:gs pos="0">
                  <a:schemeClr val="accent1">
                    <a:lumMod val="5000"/>
                    <a:lumOff val="95000"/>
                  </a:schemeClr>
                </a:gs>
                <a:gs pos="100000">
                  <a:srgbClr val="3C536A"/>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4"/>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 name="任意多边形 36"/>
          <p:cNvSpPr/>
          <p:nvPr/>
        </p:nvSpPr>
        <p:spPr>
          <a:xfrm>
            <a:off x="3332" y="169854"/>
            <a:ext cx="492901" cy="617026"/>
          </a:xfrm>
          <a:custGeom>
            <a:avLst/>
            <a:gdLst>
              <a:gd name="connsiteX0" fmla="*/ 0 w 5777679"/>
              <a:gd name="connsiteY0" fmla="*/ 0 h 7232650"/>
              <a:gd name="connsiteX1" fmla="*/ 4758761 w 5777679"/>
              <a:gd name="connsiteY1" fmla="*/ 0 h 7232650"/>
              <a:gd name="connsiteX2" fmla="*/ 5777679 w 5777679"/>
              <a:gd name="connsiteY2" fmla="*/ 7232650 h 7232650"/>
              <a:gd name="connsiteX3" fmla="*/ 0 w 5777679"/>
              <a:gd name="connsiteY3" fmla="*/ 7232650 h 7232650"/>
              <a:gd name="connsiteX4" fmla="*/ 0 w 5777679"/>
              <a:gd name="connsiteY4" fmla="*/ 0 h 723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7679" h="7232650">
                <a:moveTo>
                  <a:pt x="0" y="0"/>
                </a:moveTo>
                <a:lnTo>
                  <a:pt x="4758761" y="0"/>
                </a:lnTo>
                <a:lnTo>
                  <a:pt x="5777679" y="7232650"/>
                </a:lnTo>
                <a:lnTo>
                  <a:pt x="0" y="7232650"/>
                </a:lnTo>
                <a:lnTo>
                  <a:pt x="0" y="0"/>
                </a:lnTo>
                <a:close/>
              </a:path>
            </a:pathLst>
          </a:custGeom>
          <a:solidFill>
            <a:srgbClr val="3C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标题 4"/>
          <p:cNvSpPr txBox="1"/>
          <p:nvPr/>
        </p:nvSpPr>
        <p:spPr>
          <a:xfrm>
            <a:off x="840105" y="447675"/>
            <a:ext cx="10841355" cy="499110"/>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Race Condition and Synchronization</a:t>
            </a:r>
            <a:endPar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5" name="Text Box 4"/>
          <p:cNvSpPr txBox="1"/>
          <p:nvPr/>
        </p:nvSpPr>
        <p:spPr>
          <a:xfrm>
            <a:off x="884555" y="1096010"/>
            <a:ext cx="11104245" cy="1322070"/>
          </a:xfrm>
          <a:prstGeom prst="rect">
            <a:avLst/>
          </a:prstGeom>
          <a:noFill/>
        </p:spPr>
        <p:txBody>
          <a:bodyPr wrap="square" rtlCol="0">
            <a:spAutoFit/>
          </a:bodyPr>
          <a:p>
            <a:pPr algn="just"/>
            <a:r>
              <a:rPr lang="en-US" sz="2000"/>
              <a:t>A race condition occurs when multiple threads access shared data simultaneously, leading to unpredictable and undesired outcomes. Threads may interfere with each other's access to shared resources, causing data inconsistency and unexpected behavior. I have Introduced the shared_variable as an example of shared data which is a  counter accessed and modified by multiple threads simultaneously.</a:t>
            </a:r>
            <a:endParaRPr lang="en-US" sz="2000"/>
          </a:p>
        </p:txBody>
      </p:sp>
      <p:sp>
        <p:nvSpPr>
          <p:cNvPr id="6" name="Text Box 5"/>
          <p:cNvSpPr txBox="1"/>
          <p:nvPr/>
        </p:nvSpPr>
        <p:spPr>
          <a:xfrm>
            <a:off x="884555" y="2463800"/>
            <a:ext cx="11541760" cy="2861310"/>
          </a:xfrm>
          <a:prstGeom prst="rect">
            <a:avLst/>
          </a:prstGeom>
          <a:noFill/>
        </p:spPr>
        <p:txBody>
          <a:bodyPr wrap="square" rtlCol="0">
            <a:spAutoFit/>
          </a:bodyPr>
          <a:p>
            <a:r>
              <a:rPr lang="en-US" sz="2000"/>
              <a:t>Here, Sincronization is also matters because it prevents race conditions, maintains data consistency, and ensures predictable program behavior.Introducing a lock to synchronize access to the shared_variable.</a:t>
            </a:r>
            <a:endParaRPr lang="en-US" sz="2000"/>
          </a:p>
          <a:p>
            <a:endParaRPr lang="en-US" sz="2000"/>
          </a:p>
          <a:p>
            <a:r>
              <a:rPr lang="en-US" sz="2000" b="1"/>
              <a:t>Benefits of Synchronization</a:t>
            </a:r>
            <a:endParaRPr lang="en-US" sz="2000" b="1"/>
          </a:p>
          <a:p>
            <a:r>
              <a:rPr lang="en-US" sz="2000" u="sng"/>
              <a:t>Data Integrity:</a:t>
            </a:r>
            <a:r>
              <a:rPr lang="en-US" sz="2000"/>
              <a:t> Ensures that shared data remains consistent and accurate.</a:t>
            </a:r>
            <a:endParaRPr lang="en-US" sz="2000"/>
          </a:p>
          <a:p>
            <a:r>
              <a:rPr lang="en-US" sz="2000" u="sng"/>
              <a:t>Predictable Behavior: </a:t>
            </a:r>
            <a:r>
              <a:rPr lang="en-US" sz="2000"/>
              <a:t>Prevents unexpected results and guarantees the intended execution sequence.</a:t>
            </a:r>
            <a:endParaRPr lang="en-US" sz="2000"/>
          </a:p>
          <a:p>
            <a:r>
              <a:rPr lang="en-US" sz="2000" u="sng"/>
              <a:t>Application Reliability:</a:t>
            </a:r>
            <a:r>
              <a:rPr lang="en-US" sz="2000"/>
              <a:t> Enhances the reliability of multithreaded applications.Ensuring that locks are applied consistently and released appropriately. Identifying areas of code where synchronization is crucial. Balancing synchronization with the need for efficient parallel execution.</a:t>
            </a:r>
            <a:endParaRPr lang="en-US" sz="2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标题 4"/>
          <p:cNvSpPr txBox="1"/>
          <p:nvPr/>
        </p:nvSpPr>
        <p:spPr>
          <a:xfrm>
            <a:off x="833755" y="1600200"/>
            <a:ext cx="10919460" cy="4452620"/>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altLang="zh-CN" sz="2000" dirty="0">
                <a:latin typeface="微软雅黑" panose="020B0503020204020204" pitchFamily="34" charset="-122"/>
                <a:ea typeface="微软雅黑" panose="020B0503020204020204" pitchFamily="34" charset="-122"/>
              </a:rPr>
              <a:t>The simulation script is designed to emulate a multi-node CAN (Controller Area Network) system. It provides a virtual environment where nodes interact by sending and receiving CAN messages.</a:t>
            </a:r>
            <a:endParaRPr lang="en-US" altLang="zh-CN" sz="2000" dirty="0">
              <a:latin typeface="微软雅黑" panose="020B0503020204020204" pitchFamily="34" charset="-122"/>
              <a:ea typeface="微软雅黑" panose="020B0503020204020204" pitchFamily="34" charset="-122"/>
            </a:endParaRPr>
          </a:p>
          <a:p>
            <a:pPr algn="just"/>
            <a:r>
              <a:rPr lang="en-US" altLang="zh-CN" sz="2000" dirty="0">
                <a:latin typeface="微软雅黑" panose="020B0503020204020204" pitchFamily="34" charset="-122"/>
                <a:ea typeface="微软雅黑" panose="020B0503020204020204" pitchFamily="34" charset="-122"/>
              </a:rPr>
              <a:t>Simulated Nodes:</a:t>
            </a:r>
            <a:endParaRPr lang="en-US" altLang="zh-CN" sz="2000" dirty="0">
              <a:latin typeface="微软雅黑" panose="020B0503020204020204" pitchFamily="34" charset="-122"/>
              <a:ea typeface="微软雅黑" panose="020B0503020204020204" pitchFamily="34" charset="-122"/>
            </a:endParaRPr>
          </a:p>
          <a:p>
            <a:pPr marL="285750" indent="-285750" algn="just">
              <a:buFont typeface="Wingdings" panose="05000000000000000000" charset="0"/>
              <a:buChar char="v"/>
            </a:pPr>
            <a:r>
              <a:rPr lang="en-US" altLang="zh-CN" sz="2000" dirty="0">
                <a:latin typeface="微软雅黑" panose="020B0503020204020204" pitchFamily="34" charset="-122"/>
                <a:ea typeface="微软雅黑" panose="020B0503020204020204" pitchFamily="34" charset="-122"/>
              </a:rPr>
              <a:t>Node 1 (Engine Heat Monitor):Responsible for sending temperature information every second.</a:t>
            </a:r>
            <a:endParaRPr lang="en-US" altLang="zh-CN" sz="2000" dirty="0">
              <a:latin typeface="微软雅黑" panose="020B0503020204020204" pitchFamily="34" charset="-122"/>
              <a:ea typeface="微软雅黑" panose="020B0503020204020204" pitchFamily="34" charset="-122"/>
            </a:endParaRPr>
          </a:p>
          <a:p>
            <a:pPr algn="just"/>
            <a:r>
              <a:rPr lang="en-US" altLang="zh-CN" sz="2000" dirty="0">
                <a:latin typeface="微软雅黑" panose="020B0503020204020204" pitchFamily="34" charset="-122"/>
                <a:ea typeface="微软雅黑" panose="020B0503020204020204" pitchFamily="34" charset="-122"/>
              </a:rPr>
              <a:t>   Simulates a regular node with periodic data transmission.</a:t>
            </a:r>
            <a:endParaRPr lang="en-US" altLang="zh-CN" sz="2000" dirty="0">
              <a:latin typeface="微软雅黑" panose="020B0503020204020204" pitchFamily="34" charset="-122"/>
              <a:ea typeface="微软雅黑" panose="020B0503020204020204" pitchFamily="34" charset="-122"/>
            </a:endParaRPr>
          </a:p>
          <a:p>
            <a:pPr marL="285750" indent="-285750" algn="just">
              <a:buFont typeface="Wingdings" panose="05000000000000000000" charset="0"/>
              <a:buChar char="v"/>
            </a:pPr>
            <a:r>
              <a:rPr lang="en-US" altLang="zh-CN" sz="2000" dirty="0">
                <a:latin typeface="微软雅黑" panose="020B0503020204020204" pitchFamily="34" charset="-122"/>
                <a:ea typeface="微软雅黑" panose="020B0503020204020204" pitchFamily="34" charset="-122"/>
              </a:rPr>
              <a:t>Node 2 (Obstacle Finder):Checks its surroundings every half second.Sends an "emergency" warning message if an issue is detected.</a:t>
            </a:r>
            <a:endParaRPr lang="en-US" altLang="zh-CN" sz="2000" dirty="0">
              <a:latin typeface="微软雅黑" panose="020B0503020204020204" pitchFamily="34" charset="-122"/>
              <a:ea typeface="微软雅黑" panose="020B0503020204020204" pitchFamily="34" charset="-122"/>
            </a:endParaRPr>
          </a:p>
          <a:p>
            <a:pPr marL="285750" indent="-285750" algn="just">
              <a:buFont typeface="Wingdings" panose="05000000000000000000" charset="0"/>
              <a:buChar char="v"/>
            </a:pPr>
            <a:r>
              <a:rPr lang="en-US" altLang="zh-CN" sz="2000" dirty="0">
                <a:latin typeface="微软雅黑" panose="020B0503020204020204" pitchFamily="34" charset="-122"/>
                <a:ea typeface="微软雅黑" panose="020B0503020204020204" pitchFamily="34" charset="-122"/>
              </a:rPr>
              <a:t>Main Control (Node 3):Central unit receiving messages from both Node 1 and Node 2.Demonstrates handling "emergency" warnings with higher priority.Handling of Emergency Messages:</a:t>
            </a:r>
            <a:endParaRPr lang="en-US" altLang="zh-CN" sz="2000" dirty="0">
              <a:latin typeface="微软雅黑" panose="020B0503020204020204" pitchFamily="34" charset="-122"/>
              <a:ea typeface="微软雅黑" panose="020B0503020204020204" pitchFamily="34" charset="-122"/>
            </a:endParaRPr>
          </a:p>
          <a:p>
            <a:pPr algn="just"/>
            <a:endParaRPr lang="en-US" altLang="zh-CN" sz="2000" dirty="0">
              <a:latin typeface="微软雅黑" panose="020B0503020204020204" pitchFamily="34" charset="-122"/>
              <a:ea typeface="微软雅黑" panose="020B0503020204020204" pitchFamily="34" charset="-122"/>
            </a:endParaRPr>
          </a:p>
          <a:p>
            <a:pPr algn="just"/>
            <a:r>
              <a:rPr lang="en-US" altLang="zh-CN" sz="2000" dirty="0">
                <a:latin typeface="微软雅黑" panose="020B0503020204020204" pitchFamily="34" charset="-122"/>
                <a:ea typeface="微软雅黑" panose="020B0503020204020204" pitchFamily="34" charset="-122"/>
              </a:rPr>
              <a:t>The script illustrates how nodes handle emergency messages promptly.Emergency messages have a higher priority, ensuring rapid response and action.</a:t>
            </a:r>
            <a:endParaRPr lang="en-US" altLang="zh-CN" sz="2000" dirty="0">
              <a:latin typeface="微软雅黑" panose="020B0503020204020204" pitchFamily="34" charset="-122"/>
              <a:ea typeface="微软雅黑" panose="020B0503020204020204" pitchFamily="34" charset="-122"/>
            </a:endParaRPr>
          </a:p>
        </p:txBody>
      </p:sp>
      <p:sp>
        <p:nvSpPr>
          <p:cNvPr id="37" name="任意多边形 36"/>
          <p:cNvSpPr/>
          <p:nvPr/>
        </p:nvSpPr>
        <p:spPr>
          <a:xfrm>
            <a:off x="3332" y="169854"/>
            <a:ext cx="492901" cy="617026"/>
          </a:xfrm>
          <a:custGeom>
            <a:avLst/>
            <a:gdLst>
              <a:gd name="connsiteX0" fmla="*/ 0 w 5777679"/>
              <a:gd name="connsiteY0" fmla="*/ 0 h 7232650"/>
              <a:gd name="connsiteX1" fmla="*/ 4758761 w 5777679"/>
              <a:gd name="connsiteY1" fmla="*/ 0 h 7232650"/>
              <a:gd name="connsiteX2" fmla="*/ 5777679 w 5777679"/>
              <a:gd name="connsiteY2" fmla="*/ 7232650 h 7232650"/>
              <a:gd name="connsiteX3" fmla="*/ 0 w 5777679"/>
              <a:gd name="connsiteY3" fmla="*/ 7232650 h 7232650"/>
              <a:gd name="connsiteX4" fmla="*/ 0 w 5777679"/>
              <a:gd name="connsiteY4" fmla="*/ 0 h 723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7679" h="7232650">
                <a:moveTo>
                  <a:pt x="0" y="0"/>
                </a:moveTo>
                <a:lnTo>
                  <a:pt x="4758761" y="0"/>
                </a:lnTo>
                <a:lnTo>
                  <a:pt x="5777679" y="7232650"/>
                </a:lnTo>
                <a:lnTo>
                  <a:pt x="0" y="7232650"/>
                </a:lnTo>
                <a:lnTo>
                  <a:pt x="0" y="0"/>
                </a:lnTo>
                <a:close/>
              </a:path>
            </a:pathLst>
          </a:custGeom>
          <a:solidFill>
            <a:srgbClr val="3C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标题 4"/>
          <p:cNvSpPr txBox="1"/>
          <p:nvPr/>
        </p:nvSpPr>
        <p:spPr>
          <a:xfrm>
            <a:off x="727710" y="447675"/>
            <a:ext cx="10809605" cy="499110"/>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Simulation of Nodes in  System</a:t>
            </a:r>
            <a:endPar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 name="任意多边形 36"/>
          <p:cNvSpPr/>
          <p:nvPr/>
        </p:nvSpPr>
        <p:spPr>
          <a:xfrm>
            <a:off x="3332" y="169854"/>
            <a:ext cx="492901" cy="617026"/>
          </a:xfrm>
          <a:custGeom>
            <a:avLst/>
            <a:gdLst>
              <a:gd name="connsiteX0" fmla="*/ 0 w 5777679"/>
              <a:gd name="connsiteY0" fmla="*/ 0 h 7232650"/>
              <a:gd name="connsiteX1" fmla="*/ 4758761 w 5777679"/>
              <a:gd name="connsiteY1" fmla="*/ 0 h 7232650"/>
              <a:gd name="connsiteX2" fmla="*/ 5777679 w 5777679"/>
              <a:gd name="connsiteY2" fmla="*/ 7232650 h 7232650"/>
              <a:gd name="connsiteX3" fmla="*/ 0 w 5777679"/>
              <a:gd name="connsiteY3" fmla="*/ 7232650 h 7232650"/>
              <a:gd name="connsiteX4" fmla="*/ 0 w 5777679"/>
              <a:gd name="connsiteY4" fmla="*/ 0 h 723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7679" h="7232650">
                <a:moveTo>
                  <a:pt x="0" y="0"/>
                </a:moveTo>
                <a:lnTo>
                  <a:pt x="4758761" y="0"/>
                </a:lnTo>
                <a:lnTo>
                  <a:pt x="5777679" y="7232650"/>
                </a:lnTo>
                <a:lnTo>
                  <a:pt x="0" y="7232650"/>
                </a:lnTo>
                <a:lnTo>
                  <a:pt x="0" y="0"/>
                </a:lnTo>
                <a:close/>
              </a:path>
            </a:pathLst>
          </a:custGeom>
          <a:solidFill>
            <a:srgbClr val="3C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标题 4"/>
          <p:cNvSpPr txBox="1"/>
          <p:nvPr/>
        </p:nvSpPr>
        <p:spPr>
          <a:xfrm>
            <a:off x="956945" y="375920"/>
            <a:ext cx="10724515" cy="499110"/>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Message Priorities and IDs</a:t>
            </a:r>
            <a:endPar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2" name="Picture 1"/>
          <p:cNvPicPr>
            <a:picLocks noChangeAspect="1"/>
          </p:cNvPicPr>
          <p:nvPr/>
        </p:nvPicPr>
        <p:blipFill>
          <a:blip r:embed="rId1"/>
          <a:srcRect r="46675" b="-1026"/>
          <a:stretch>
            <a:fillRect/>
          </a:stretch>
        </p:blipFill>
        <p:spPr>
          <a:xfrm>
            <a:off x="6429375" y="680720"/>
            <a:ext cx="5358765" cy="3731895"/>
          </a:xfrm>
          <a:prstGeom prst="rect">
            <a:avLst/>
          </a:prstGeom>
        </p:spPr>
      </p:pic>
      <p:sp>
        <p:nvSpPr>
          <p:cNvPr id="6" name="标题 4"/>
          <p:cNvSpPr txBox="1"/>
          <p:nvPr/>
        </p:nvSpPr>
        <p:spPr>
          <a:xfrm>
            <a:off x="956945" y="1240155"/>
            <a:ext cx="5420360" cy="2470785"/>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just">
              <a:buFont typeface="Wingdings" panose="05000000000000000000" charset="0"/>
              <a:buChar char="v"/>
            </a:pPr>
            <a:endParaRPr lang="en-US" altLang="zh-CN" sz="2000" dirty="0">
              <a:latin typeface="Calibri" panose="020F0502020204030204" pitchFamily="34" charset="0"/>
              <a:ea typeface="微软雅黑" panose="020B0503020204020204" pitchFamily="34" charset="-122"/>
              <a:cs typeface="Calibri" panose="020F0502020204030204" pitchFamily="34" charset="0"/>
            </a:endParaRPr>
          </a:p>
          <a:p>
            <a:pPr marL="342900" indent="-342900" algn="just">
              <a:buFont typeface="Wingdings" panose="05000000000000000000" charset="0"/>
              <a:buChar char="v"/>
            </a:pPr>
            <a:endParaRPr lang="en-US" altLang="zh-CN" sz="2000" dirty="0">
              <a:latin typeface="Calibri" panose="020F0502020204030204" pitchFamily="34" charset="0"/>
              <a:ea typeface="微软雅黑" panose="020B0503020204020204" pitchFamily="34" charset="-122"/>
              <a:cs typeface="Calibri" panose="020F0502020204030204" pitchFamily="34" charset="0"/>
            </a:endParaRPr>
          </a:p>
          <a:p>
            <a:pPr marL="0" indent="0" algn="just">
              <a:buFont typeface="Wingdings" panose="05000000000000000000" charset="0"/>
            </a:pPr>
            <a:endParaRPr lang="en-US" altLang="zh-CN" sz="2000" dirty="0">
              <a:latin typeface="Calibri" panose="020F0502020204030204" pitchFamily="34" charset="0"/>
              <a:ea typeface="微软雅黑" panose="020B0503020204020204" pitchFamily="34" charset="-122"/>
              <a:cs typeface="Calibri" panose="020F0502020204030204" pitchFamily="34" charset="0"/>
            </a:endParaRPr>
          </a:p>
          <a:p>
            <a:pPr algn="just"/>
            <a:r>
              <a:rPr lang="en-US" altLang="zh-CN" sz="2000" b="1" dirty="0">
                <a:latin typeface="Calibri" panose="020F0502020204030204" pitchFamily="34" charset="0"/>
                <a:ea typeface="微软雅黑" panose="020B0503020204020204" pitchFamily="34" charset="-122"/>
                <a:cs typeface="Calibri" panose="020F0502020204030204" pitchFamily="34" charset="0"/>
              </a:rPr>
              <a:t>Message Priorities:</a:t>
            </a:r>
            <a:r>
              <a:rPr lang="en-US" altLang="zh-CN" sz="2000" dirty="0">
                <a:latin typeface="Calibri" panose="020F0502020204030204" pitchFamily="34" charset="0"/>
                <a:ea typeface="微软雅黑" panose="020B0503020204020204" pitchFamily="34" charset="-122"/>
                <a:cs typeface="Calibri" panose="020F0502020204030204" pitchFamily="34" charset="0"/>
              </a:rPr>
              <a:t>Prioritization determines the urgency and importance of a message. Priority levels facilitate efficient communication in real-time scenarios.</a:t>
            </a:r>
            <a:endParaRPr lang="en-US" altLang="zh-CN" sz="2000" dirty="0">
              <a:latin typeface="Calibri" panose="020F0502020204030204" pitchFamily="34" charset="0"/>
              <a:ea typeface="微软雅黑" panose="020B0503020204020204" pitchFamily="34" charset="-122"/>
              <a:cs typeface="Calibri" panose="020F0502020204030204" pitchFamily="34" charset="0"/>
            </a:endParaRPr>
          </a:p>
          <a:p>
            <a:pPr algn="just"/>
            <a:r>
              <a:rPr lang="en-US" altLang="zh-CN" sz="2000" b="1" dirty="0">
                <a:latin typeface="Calibri" panose="020F0502020204030204" pitchFamily="34" charset="0"/>
                <a:ea typeface="微软雅黑" panose="020B0503020204020204" pitchFamily="34" charset="-122"/>
                <a:cs typeface="Calibri" panose="020F0502020204030204" pitchFamily="34" charset="0"/>
              </a:rPr>
              <a:t>Message IDs</a:t>
            </a:r>
            <a:r>
              <a:rPr lang="en-US" altLang="zh-CN" sz="2000" dirty="0">
                <a:latin typeface="Calibri" panose="020F0502020204030204" pitchFamily="34" charset="0"/>
                <a:ea typeface="微软雅黑" panose="020B0503020204020204" pitchFamily="34" charset="-122"/>
                <a:cs typeface="Calibri" panose="020F0502020204030204" pitchFamily="34" charset="0"/>
              </a:rPr>
              <a:t>:Differentiating between Emergency and Regular messages is crucial for handling priorities effectively.</a:t>
            </a:r>
            <a:endParaRPr lang="en-US" altLang="zh-CN" sz="2000" dirty="0">
              <a:latin typeface="Calibri" panose="020F0502020204030204" pitchFamily="34" charset="0"/>
              <a:ea typeface="微软雅黑" panose="020B0503020204020204" pitchFamily="34" charset="-122"/>
              <a:cs typeface="Calibri" panose="020F0502020204030204" pitchFamily="34" charset="0"/>
            </a:endParaRPr>
          </a:p>
          <a:p>
            <a:pPr algn="just"/>
            <a:endParaRPr lang="en-US" altLang="zh-CN" sz="2000" dirty="0">
              <a:latin typeface="Calibri" panose="020F0502020204030204" pitchFamily="34" charset="0"/>
              <a:ea typeface="微软雅黑" panose="020B0503020204020204" pitchFamily="34" charset="-122"/>
              <a:cs typeface="Calibri" panose="020F0502020204030204" pitchFamily="34" charset="0"/>
            </a:endParaRPr>
          </a:p>
          <a:p>
            <a:pPr algn="just"/>
            <a:endParaRPr lang="en-US" altLang="zh-CN" sz="2000" dirty="0">
              <a:latin typeface="Calibri" panose="020F0502020204030204" pitchFamily="34" charset="0"/>
              <a:ea typeface="微软雅黑" panose="020B0503020204020204" pitchFamily="34" charset="-122"/>
              <a:cs typeface="Calibri" panose="020F0502020204030204" pitchFamily="34" charset="0"/>
            </a:endParaRPr>
          </a:p>
        </p:txBody>
      </p:sp>
      <p:sp>
        <p:nvSpPr>
          <p:cNvPr id="7" name="Text Box 6"/>
          <p:cNvSpPr txBox="1"/>
          <p:nvPr/>
        </p:nvSpPr>
        <p:spPr>
          <a:xfrm>
            <a:off x="884555" y="3903980"/>
            <a:ext cx="11650980" cy="2553335"/>
          </a:xfrm>
          <a:prstGeom prst="rect">
            <a:avLst/>
          </a:prstGeom>
          <a:noFill/>
        </p:spPr>
        <p:txBody>
          <a:bodyPr wrap="square" rtlCol="0">
            <a:spAutoFit/>
          </a:bodyPr>
          <a:p>
            <a:pPr marL="0" indent="0">
              <a:buFont typeface="Wingdings" panose="05000000000000000000" charset="0"/>
              <a:buNone/>
            </a:pPr>
            <a:endParaRPr lang="en-US" sz="2000"/>
          </a:p>
          <a:p>
            <a:endParaRPr lang="en-US" sz="2000" b="1"/>
          </a:p>
          <a:p>
            <a:r>
              <a:rPr lang="en-US" sz="2000" b="1"/>
              <a:t>Emergency Messages:</a:t>
            </a:r>
            <a:r>
              <a:rPr lang="en-US" sz="2000"/>
              <a:t>Sent in critical situations that demand immediate attention.Typically assigned a higher priority for swift processing.</a:t>
            </a:r>
            <a:endParaRPr lang="en-US" sz="2000"/>
          </a:p>
          <a:p>
            <a:r>
              <a:rPr lang="en-US" sz="2000" b="1"/>
              <a:t>Example: </a:t>
            </a:r>
            <a:r>
              <a:rPr lang="en-US" sz="2000"/>
              <a:t>Emergency warnings from safety-critical systems like an obstacle finder.</a:t>
            </a:r>
            <a:endParaRPr lang="en-US" sz="2000"/>
          </a:p>
          <a:p>
            <a:r>
              <a:rPr lang="en-US" sz="2000" b="1"/>
              <a:t>Regular Messages:</a:t>
            </a:r>
            <a:r>
              <a:rPr lang="en-US" sz="2000"/>
              <a:t>Routine messages with standard information or updates.Assigned lower priorities compared to emergency messages.</a:t>
            </a:r>
            <a:endParaRPr lang="en-US" sz="2000"/>
          </a:p>
          <a:p>
            <a:r>
              <a:rPr lang="en-US" sz="2000" b="1"/>
              <a:t>Example:</a:t>
            </a:r>
            <a:r>
              <a:rPr lang="en-US" sz="2000"/>
              <a:t> Periodic temperature updates from an engine heat monitor.</a:t>
            </a:r>
            <a:endParaRPr lang="en-US" sz="2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 name="任意多边形 36"/>
          <p:cNvSpPr/>
          <p:nvPr/>
        </p:nvSpPr>
        <p:spPr>
          <a:xfrm>
            <a:off x="3332" y="169854"/>
            <a:ext cx="492901" cy="617026"/>
          </a:xfrm>
          <a:custGeom>
            <a:avLst/>
            <a:gdLst>
              <a:gd name="connsiteX0" fmla="*/ 0 w 5777679"/>
              <a:gd name="connsiteY0" fmla="*/ 0 h 7232650"/>
              <a:gd name="connsiteX1" fmla="*/ 4758761 w 5777679"/>
              <a:gd name="connsiteY1" fmla="*/ 0 h 7232650"/>
              <a:gd name="connsiteX2" fmla="*/ 5777679 w 5777679"/>
              <a:gd name="connsiteY2" fmla="*/ 7232650 h 7232650"/>
              <a:gd name="connsiteX3" fmla="*/ 0 w 5777679"/>
              <a:gd name="connsiteY3" fmla="*/ 7232650 h 7232650"/>
              <a:gd name="connsiteX4" fmla="*/ 0 w 5777679"/>
              <a:gd name="connsiteY4" fmla="*/ 0 h 723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7679" h="7232650">
                <a:moveTo>
                  <a:pt x="0" y="0"/>
                </a:moveTo>
                <a:lnTo>
                  <a:pt x="4758761" y="0"/>
                </a:lnTo>
                <a:lnTo>
                  <a:pt x="5777679" y="7232650"/>
                </a:lnTo>
                <a:lnTo>
                  <a:pt x="0" y="7232650"/>
                </a:lnTo>
                <a:lnTo>
                  <a:pt x="0" y="0"/>
                </a:lnTo>
                <a:close/>
              </a:path>
            </a:pathLst>
          </a:custGeom>
          <a:solidFill>
            <a:srgbClr val="3C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标题 4"/>
          <p:cNvSpPr txBox="1"/>
          <p:nvPr/>
        </p:nvSpPr>
        <p:spPr>
          <a:xfrm>
            <a:off x="854710" y="375920"/>
            <a:ext cx="10898505" cy="499110"/>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Message Queue and Sending Messages</a:t>
            </a:r>
            <a:endPar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 name="Text Box 1"/>
          <p:cNvSpPr txBox="1"/>
          <p:nvPr/>
        </p:nvSpPr>
        <p:spPr>
          <a:xfrm>
            <a:off x="942340" y="951865"/>
            <a:ext cx="10939780" cy="2228850"/>
          </a:xfrm>
          <a:prstGeom prst="rect">
            <a:avLst/>
          </a:prstGeom>
          <a:noFill/>
        </p:spPr>
        <p:txBody>
          <a:bodyPr wrap="square" rtlCol="0">
            <a:noAutofit/>
          </a:bodyPr>
          <a:p>
            <a:pPr algn="just"/>
            <a:endParaRPr lang="en-US" sz="2000" b="1">
              <a:sym typeface="+mn-ea"/>
            </a:endParaRPr>
          </a:p>
          <a:p>
            <a:pPr algn="just"/>
            <a:r>
              <a:rPr lang="en-US" sz="2000" b="1">
                <a:sym typeface="+mn-ea"/>
              </a:rPr>
              <a:t>Message Queue:</a:t>
            </a:r>
            <a:r>
              <a:rPr lang="en-US" sz="2000">
                <a:sym typeface="+mn-ea"/>
              </a:rPr>
              <a:t>A data structure that organizes messages based on their priorities.Ensures a systematic approach to handling messages in the order of their importance.</a:t>
            </a:r>
            <a:endParaRPr lang="en-US" sz="2000">
              <a:sym typeface="+mn-ea"/>
            </a:endParaRPr>
          </a:p>
          <a:p>
            <a:pPr marL="342900" indent="-342900" algn="just">
              <a:buFont typeface="Wingdings" panose="05000000000000000000" charset="0"/>
              <a:buChar char="§"/>
            </a:pPr>
            <a:r>
              <a:rPr lang="en-US" sz="2000"/>
              <a:t>In the script, a PriorityQueue is created to store messages efficiently.Each message in the queue is associated with a priority, allowing for orderly processing.</a:t>
            </a:r>
            <a:endParaRPr lang="en-US" sz="2000"/>
          </a:p>
          <a:p>
            <a:pPr algn="just"/>
            <a:endParaRPr lang="en-US" sz="2000"/>
          </a:p>
        </p:txBody>
      </p:sp>
      <p:sp>
        <p:nvSpPr>
          <p:cNvPr id="4" name="Text Box 3"/>
          <p:cNvSpPr txBox="1"/>
          <p:nvPr/>
        </p:nvSpPr>
        <p:spPr>
          <a:xfrm>
            <a:off x="942340" y="2680335"/>
            <a:ext cx="11517630" cy="3444875"/>
          </a:xfrm>
          <a:prstGeom prst="rect">
            <a:avLst/>
          </a:prstGeom>
          <a:noFill/>
        </p:spPr>
        <p:txBody>
          <a:bodyPr wrap="square" rtlCol="0">
            <a:noAutofit/>
          </a:bodyPr>
          <a:p>
            <a:r>
              <a:rPr lang="en-US" sz="2000" b="1"/>
              <a:t>Parameters:</a:t>
            </a:r>
            <a:r>
              <a:rPr lang="en-US" sz="2000"/>
              <a:t>I have taken parameters like message content, priority, and ID. Dynamically adds messages to the PriorityQueue.</a:t>
            </a:r>
            <a:endParaRPr lang="en-US" sz="2000"/>
          </a:p>
          <a:p>
            <a:r>
              <a:rPr lang="en-US" sz="2000" b="1"/>
              <a:t>Simulate_message_generation Function:</a:t>
            </a:r>
            <a:r>
              <a:rPr lang="en-US" sz="2000"/>
              <a:t> Simulates the generation of messages for testing purposes. Generates messages with different priorities, ensuring a diverse message set.</a:t>
            </a:r>
            <a:endParaRPr lang="en-US" sz="2000"/>
          </a:p>
          <a:p>
            <a:r>
              <a:rPr lang="en-US" sz="2000" u="sng"/>
              <a:t>Implementation:</a:t>
            </a:r>
            <a:r>
              <a:rPr lang="en-US" sz="2000"/>
              <a:t> Messages are simulated using the simulate_message_generation function.Priority levels and content are defined based on the requirements of the CAN simulation.</a:t>
            </a:r>
            <a:endParaRPr lang="en-US" sz="2000"/>
          </a:p>
          <a:p>
            <a:r>
              <a:rPr lang="en-US" sz="2000" u="sng"/>
              <a:t>Importance:</a:t>
            </a:r>
            <a:r>
              <a:rPr lang="en-US" sz="2000"/>
              <a:t>The send_message function and message simulation are crucial for creating a realistic test environment.Allows the script to mimic real-world scenarios with varied message types and priorities.</a:t>
            </a:r>
            <a:endParaRPr lang="en-US"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任意多边形 26"/>
          <p:cNvSpPr/>
          <p:nvPr/>
        </p:nvSpPr>
        <p:spPr>
          <a:xfrm>
            <a:off x="1172791" y="447973"/>
            <a:ext cx="5061968" cy="6336704"/>
          </a:xfrm>
          <a:custGeom>
            <a:avLst/>
            <a:gdLst>
              <a:gd name="connsiteX0" fmla="*/ 0 w 5777679"/>
              <a:gd name="connsiteY0" fmla="*/ 0 h 7232650"/>
              <a:gd name="connsiteX1" fmla="*/ 4758761 w 5777679"/>
              <a:gd name="connsiteY1" fmla="*/ 0 h 7232650"/>
              <a:gd name="connsiteX2" fmla="*/ 5777679 w 5777679"/>
              <a:gd name="connsiteY2" fmla="*/ 7232650 h 7232650"/>
              <a:gd name="connsiteX3" fmla="*/ 0 w 5777679"/>
              <a:gd name="connsiteY3" fmla="*/ 7232650 h 7232650"/>
              <a:gd name="connsiteX4" fmla="*/ 0 w 5777679"/>
              <a:gd name="connsiteY4" fmla="*/ 0 h 723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7679" h="7232650">
                <a:moveTo>
                  <a:pt x="0" y="0"/>
                </a:moveTo>
                <a:lnTo>
                  <a:pt x="4758761" y="0"/>
                </a:lnTo>
                <a:lnTo>
                  <a:pt x="5777679" y="7232650"/>
                </a:lnTo>
                <a:lnTo>
                  <a:pt x="0" y="7232650"/>
                </a:lnTo>
                <a:lnTo>
                  <a:pt x="0" y="0"/>
                </a:lnTo>
                <a:close/>
              </a:path>
            </a:pathLst>
          </a:custGeom>
          <a:noFill/>
          <a:ln>
            <a:gradFill>
              <a:gsLst>
                <a:gs pos="0">
                  <a:schemeClr val="accent1">
                    <a:lumMod val="5000"/>
                    <a:lumOff val="95000"/>
                  </a:schemeClr>
                </a:gs>
                <a:gs pos="100000">
                  <a:srgbClr val="3C536A"/>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1" y="0"/>
            <a:ext cx="5777679" cy="7232650"/>
          </a:xfrm>
          <a:custGeom>
            <a:avLst/>
            <a:gdLst>
              <a:gd name="connsiteX0" fmla="*/ 0 w 5777679"/>
              <a:gd name="connsiteY0" fmla="*/ 0 h 7232650"/>
              <a:gd name="connsiteX1" fmla="*/ 4758761 w 5777679"/>
              <a:gd name="connsiteY1" fmla="*/ 0 h 7232650"/>
              <a:gd name="connsiteX2" fmla="*/ 5777679 w 5777679"/>
              <a:gd name="connsiteY2" fmla="*/ 7232650 h 7232650"/>
              <a:gd name="connsiteX3" fmla="*/ 0 w 5777679"/>
              <a:gd name="connsiteY3" fmla="*/ 7232650 h 7232650"/>
              <a:gd name="connsiteX4" fmla="*/ 0 w 5777679"/>
              <a:gd name="connsiteY4" fmla="*/ 0 h 723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7679" h="7232650">
                <a:moveTo>
                  <a:pt x="0" y="0"/>
                </a:moveTo>
                <a:lnTo>
                  <a:pt x="4758761" y="0"/>
                </a:lnTo>
                <a:lnTo>
                  <a:pt x="5777679" y="7232650"/>
                </a:lnTo>
                <a:lnTo>
                  <a:pt x="0" y="7232650"/>
                </a:lnTo>
                <a:lnTo>
                  <a:pt x="0" y="0"/>
                </a:lnTo>
                <a:close/>
              </a:path>
            </a:pathLst>
          </a:custGeom>
          <a:blipFill dpi="0" rotWithShape="1">
            <a:blip r:embed="rId1"/>
            <a:srcRect/>
            <a:tile tx="-46736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428740" y="1137285"/>
            <a:ext cx="4295775" cy="421005"/>
            <a:chOff x="5061133" y="1550940"/>
            <a:chExt cx="4200525" cy="420781"/>
          </a:xfrm>
        </p:grpSpPr>
        <p:sp>
          <p:nvSpPr>
            <p:cNvPr id="11" name="MH_Number_1"/>
            <p:cNvSpPr/>
            <p:nvPr>
              <p:custDataLst>
                <p:tags r:id="rId2"/>
              </p:custDataLst>
            </p:nvPr>
          </p:nvSpPr>
          <p:spPr>
            <a:xfrm>
              <a:off x="5061133" y="1550940"/>
              <a:ext cx="379646" cy="379646"/>
            </a:xfrm>
            <a:prstGeom prst="ellipse">
              <a:avLst/>
            </a:prstGeom>
            <a:solidFill>
              <a:srgbClr val="3C536A"/>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1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1</a:t>
              </a:r>
              <a:endParaRPr lang="zh-CN" altLang="en-US" sz="211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12" name="MH_Entry_1"/>
            <p:cNvSpPr/>
            <p:nvPr>
              <p:custDataLst>
                <p:tags r:id="rId3"/>
              </p:custDataLst>
            </p:nvPr>
          </p:nvSpPr>
          <p:spPr>
            <a:xfrm>
              <a:off x="5949049" y="1583308"/>
              <a:ext cx="3312609" cy="38841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en-US" altLang="zh-CN" sz="2530" dirty="0">
                  <a:solidFill>
                    <a:schemeClr val="tx1"/>
                  </a:solidFill>
                  <a:latin typeface="微软雅黑" panose="020B0503020204020204" pitchFamily="34" charset="-122"/>
                  <a:ea typeface="微软雅黑" panose="020B0503020204020204" pitchFamily="34" charset="-122"/>
                  <a:sym typeface="Arial" panose="020B0604020202020204" pitchFamily="34" charset="0"/>
                </a:rPr>
                <a:t>Introduction</a:t>
              </a:r>
              <a:endParaRPr lang="en-US" altLang="zh-CN" sz="2530" dirty="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4" name="组合 3"/>
          <p:cNvGrpSpPr/>
          <p:nvPr/>
        </p:nvGrpSpPr>
        <p:grpSpPr>
          <a:xfrm>
            <a:off x="6429290" y="2175978"/>
            <a:ext cx="5922645" cy="389129"/>
            <a:chOff x="5384983" y="2558834"/>
            <a:chExt cx="5922645" cy="389129"/>
          </a:xfrm>
        </p:grpSpPr>
        <p:sp>
          <p:nvSpPr>
            <p:cNvPr id="13" name="MH_Number_2"/>
            <p:cNvSpPr/>
            <p:nvPr>
              <p:custDataLst>
                <p:tags r:id="rId4"/>
              </p:custDataLst>
            </p:nvPr>
          </p:nvSpPr>
          <p:spPr>
            <a:xfrm>
              <a:off x="5384983" y="2558834"/>
              <a:ext cx="379646" cy="379646"/>
            </a:xfrm>
            <a:prstGeom prst="ellipse">
              <a:avLst/>
            </a:prstGeom>
            <a:solidFill>
              <a:srgbClr val="FF6D3A"/>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1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2</a:t>
              </a:r>
              <a:endParaRPr lang="zh-CN" altLang="en-US" sz="211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14" name="MH_Entry_2"/>
            <p:cNvSpPr/>
            <p:nvPr>
              <p:custDataLst>
                <p:tags r:id="rId5"/>
              </p:custDataLst>
            </p:nvPr>
          </p:nvSpPr>
          <p:spPr>
            <a:xfrm>
              <a:off x="6126663" y="2559343"/>
              <a:ext cx="5180965" cy="38862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en-US" altLang="zh-CN" sz="2530" dirty="0">
                  <a:solidFill>
                    <a:schemeClr val="tx1"/>
                  </a:solidFill>
                  <a:latin typeface="微软雅黑" panose="020B0503020204020204" pitchFamily="34" charset="-122"/>
                  <a:ea typeface="微软雅黑" panose="020B0503020204020204" pitchFamily="34" charset="-122"/>
                  <a:sym typeface="Arial" panose="020B0604020202020204" pitchFamily="34" charset="0"/>
                </a:rPr>
                <a:t> Communication &amp; Visualization</a:t>
              </a:r>
              <a:endParaRPr lang="en-US" altLang="zh-CN" sz="2530" dirty="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5" name="组合 4"/>
          <p:cNvGrpSpPr/>
          <p:nvPr/>
        </p:nvGrpSpPr>
        <p:grpSpPr>
          <a:xfrm>
            <a:off x="6494695" y="3215582"/>
            <a:ext cx="5720715" cy="420878"/>
            <a:chOff x="7054398" y="3559068"/>
            <a:chExt cx="5720715" cy="420878"/>
          </a:xfrm>
        </p:grpSpPr>
        <p:sp>
          <p:nvSpPr>
            <p:cNvPr id="15" name="MH_Number_3"/>
            <p:cNvSpPr/>
            <p:nvPr>
              <p:custDataLst>
                <p:tags r:id="rId6"/>
              </p:custDataLst>
            </p:nvPr>
          </p:nvSpPr>
          <p:spPr>
            <a:xfrm>
              <a:off x="7054398" y="3559068"/>
              <a:ext cx="379646" cy="379646"/>
            </a:xfrm>
            <a:prstGeom prst="ellipse">
              <a:avLst/>
            </a:prstGeom>
            <a:solidFill>
              <a:srgbClr val="3C536A"/>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1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3</a:t>
              </a:r>
              <a:endParaRPr lang="zh-CN" altLang="en-US" sz="211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16" name="MH_Entry_3"/>
            <p:cNvSpPr/>
            <p:nvPr>
              <p:custDataLst>
                <p:tags r:id="rId7"/>
              </p:custDataLst>
            </p:nvPr>
          </p:nvSpPr>
          <p:spPr>
            <a:xfrm>
              <a:off x="7759248" y="3591326"/>
              <a:ext cx="5015865" cy="38862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en-US" altLang="zh-CN" sz="2530" dirty="0">
                  <a:solidFill>
                    <a:schemeClr val="tx1"/>
                  </a:solidFill>
                  <a:latin typeface="微软雅黑" panose="020B0503020204020204" pitchFamily="34" charset="-122"/>
                  <a:ea typeface="微软雅黑" panose="020B0503020204020204" pitchFamily="34" charset="-122"/>
                  <a:sym typeface="Arial" panose="020B0604020202020204" pitchFamily="34" charset="0"/>
                </a:rPr>
                <a:t> Analysis of Implementation</a:t>
              </a:r>
              <a:endParaRPr lang="en-US" altLang="zh-CN" sz="2530" dirty="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6" name="组合 5"/>
          <p:cNvGrpSpPr/>
          <p:nvPr/>
        </p:nvGrpSpPr>
        <p:grpSpPr>
          <a:xfrm>
            <a:off x="6494695" y="4264077"/>
            <a:ext cx="6142355" cy="420877"/>
            <a:chOff x="7054398" y="4591053"/>
            <a:chExt cx="6142355" cy="420877"/>
          </a:xfrm>
        </p:grpSpPr>
        <p:sp>
          <p:nvSpPr>
            <p:cNvPr id="17" name="MH_Number_4"/>
            <p:cNvSpPr/>
            <p:nvPr>
              <p:custDataLst>
                <p:tags r:id="rId8"/>
              </p:custDataLst>
            </p:nvPr>
          </p:nvSpPr>
          <p:spPr>
            <a:xfrm>
              <a:off x="7054398" y="4591053"/>
              <a:ext cx="379646" cy="379646"/>
            </a:xfrm>
            <a:prstGeom prst="ellipse">
              <a:avLst/>
            </a:prstGeom>
            <a:solidFill>
              <a:srgbClr val="FF6D3A"/>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1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4</a:t>
              </a:r>
              <a:endParaRPr lang="zh-CN" altLang="en-US" sz="211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18" name="MH_Entry_4"/>
            <p:cNvSpPr/>
            <p:nvPr>
              <p:custDataLst>
                <p:tags r:id="rId9"/>
              </p:custDataLst>
            </p:nvPr>
          </p:nvSpPr>
          <p:spPr>
            <a:xfrm>
              <a:off x="7759248" y="4623310"/>
              <a:ext cx="5437505" cy="38862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en-US" altLang="zh-CN" sz="2530" dirty="0">
                  <a:solidFill>
                    <a:schemeClr val="tx1"/>
                  </a:solidFill>
                  <a:latin typeface="微软雅黑" panose="020B0503020204020204" pitchFamily="34" charset="-122"/>
                  <a:ea typeface="微软雅黑" panose="020B0503020204020204" pitchFamily="34" charset="-122"/>
                  <a:sym typeface="Arial" panose="020B0604020202020204" pitchFamily="34" charset="0"/>
                </a:rPr>
                <a:t> Real-Time Simulation and Output</a:t>
              </a:r>
              <a:endParaRPr lang="en-US" altLang="zh-CN" sz="2530" dirty="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20" name="MH_Others_2"/>
          <p:cNvSpPr txBox="1"/>
          <p:nvPr>
            <p:custDataLst>
              <p:tags r:id="rId10"/>
            </p:custDataLst>
          </p:nvPr>
        </p:nvSpPr>
        <p:spPr>
          <a:xfrm>
            <a:off x="582930" y="2103755"/>
            <a:ext cx="3815080" cy="1274445"/>
          </a:xfrm>
          <a:prstGeom prst="rect">
            <a:avLst/>
          </a:prstGeom>
          <a:noFill/>
        </p:spPr>
        <p:txBody>
          <a:bodyPr wrap="square" lIns="0" tIns="0" rIns="0" bIns="0">
            <a:noAutofit/>
          </a:bodyPr>
          <a:lstStyle/>
          <a:p>
            <a:pPr algn="ctr">
              <a:defRPr/>
            </a:pPr>
            <a:r>
              <a:rPr lang="en-US" altLang="zh-CN" sz="4400" b="1" dirty="0">
                <a:solidFill>
                  <a:srgbClr val="3C536A"/>
                </a:solidFill>
                <a:latin typeface="微软雅黑" panose="020B0503020204020204" pitchFamily="34" charset="-122"/>
                <a:ea typeface="微软雅黑" panose="020B0503020204020204" pitchFamily="34" charset="-122"/>
                <a:sym typeface="Arial" panose="020B0604020202020204" pitchFamily="34" charset="0"/>
              </a:rPr>
              <a:t>CONTENTS</a:t>
            </a:r>
            <a:endParaRPr lang="zh-CN" altLang="en-US" sz="4400" b="1" dirty="0">
              <a:solidFill>
                <a:srgbClr val="3C536A"/>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 name="MH_Entry_4"/>
          <p:cNvSpPr/>
          <p:nvPr>
            <p:custDataLst>
              <p:tags r:id="rId11"/>
            </p:custDataLst>
          </p:nvPr>
        </p:nvSpPr>
        <p:spPr>
          <a:xfrm>
            <a:off x="7088420" y="5272329"/>
            <a:ext cx="5437505" cy="38862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p>
            <a:pPr lvl="0"/>
            <a:r>
              <a:rPr lang="en-US" altLang="zh-CN" sz="2530" dirty="0">
                <a:solidFill>
                  <a:schemeClr val="tx1"/>
                </a:solidFill>
                <a:latin typeface="微软雅黑" panose="020B0503020204020204" pitchFamily="34" charset="-122"/>
                <a:ea typeface="微软雅黑" panose="020B0503020204020204" pitchFamily="34" charset="-122"/>
                <a:sym typeface="Arial" panose="020B0604020202020204" pitchFamily="34" charset="0"/>
              </a:rPr>
              <a:t>  Conclusion</a:t>
            </a:r>
            <a:endParaRPr lang="en-US" altLang="zh-CN" sz="2530" dirty="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 name="MH_Number_3"/>
          <p:cNvSpPr/>
          <p:nvPr>
            <p:custDataLst>
              <p:tags r:id="rId12"/>
            </p:custDataLst>
          </p:nvPr>
        </p:nvSpPr>
        <p:spPr>
          <a:xfrm>
            <a:off x="6501680" y="5246947"/>
            <a:ext cx="379646" cy="379646"/>
          </a:xfrm>
          <a:prstGeom prst="ellipse">
            <a:avLst/>
          </a:prstGeom>
          <a:solidFill>
            <a:srgbClr val="3C536A"/>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r>
              <a:rPr lang="en-US" altLang="zh-CN" sz="211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5</a:t>
            </a:r>
            <a:endParaRPr lang="en-US" altLang="zh-CN" sz="211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 name="任意多边形 36"/>
          <p:cNvSpPr/>
          <p:nvPr/>
        </p:nvSpPr>
        <p:spPr>
          <a:xfrm>
            <a:off x="3332" y="169854"/>
            <a:ext cx="492901" cy="617026"/>
          </a:xfrm>
          <a:custGeom>
            <a:avLst/>
            <a:gdLst>
              <a:gd name="connsiteX0" fmla="*/ 0 w 5777679"/>
              <a:gd name="connsiteY0" fmla="*/ 0 h 7232650"/>
              <a:gd name="connsiteX1" fmla="*/ 4758761 w 5777679"/>
              <a:gd name="connsiteY1" fmla="*/ 0 h 7232650"/>
              <a:gd name="connsiteX2" fmla="*/ 5777679 w 5777679"/>
              <a:gd name="connsiteY2" fmla="*/ 7232650 h 7232650"/>
              <a:gd name="connsiteX3" fmla="*/ 0 w 5777679"/>
              <a:gd name="connsiteY3" fmla="*/ 7232650 h 7232650"/>
              <a:gd name="connsiteX4" fmla="*/ 0 w 5777679"/>
              <a:gd name="connsiteY4" fmla="*/ 0 h 723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7679" h="7232650">
                <a:moveTo>
                  <a:pt x="0" y="0"/>
                </a:moveTo>
                <a:lnTo>
                  <a:pt x="4758761" y="0"/>
                </a:lnTo>
                <a:lnTo>
                  <a:pt x="5777679" y="7232650"/>
                </a:lnTo>
                <a:lnTo>
                  <a:pt x="0" y="7232650"/>
                </a:lnTo>
                <a:lnTo>
                  <a:pt x="0" y="0"/>
                </a:lnTo>
                <a:close/>
              </a:path>
            </a:pathLst>
          </a:custGeom>
          <a:solidFill>
            <a:srgbClr val="3C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标题 4"/>
          <p:cNvSpPr txBox="1"/>
          <p:nvPr/>
        </p:nvSpPr>
        <p:spPr>
          <a:xfrm>
            <a:off x="569595" y="375920"/>
            <a:ext cx="11183620" cy="499110"/>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Message Handling Threads</a:t>
            </a:r>
            <a:endPar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Text Box 5"/>
          <p:cNvSpPr txBox="1"/>
          <p:nvPr/>
        </p:nvSpPr>
        <p:spPr>
          <a:xfrm>
            <a:off x="741045" y="880110"/>
            <a:ext cx="11575415" cy="20946110"/>
          </a:xfrm>
          <a:prstGeom prst="rect">
            <a:avLst/>
          </a:prstGeom>
          <a:noFill/>
        </p:spPr>
        <p:txBody>
          <a:bodyPr wrap="square" rtlCol="0">
            <a:noAutofit/>
          </a:bodyPr>
          <a:p>
            <a:pPr marL="285750" indent="-285750">
              <a:buFont typeface="Wingdings" panose="05000000000000000000" charset="0"/>
              <a:buChar char="v"/>
            </a:pPr>
            <a:endParaRPr lang="en-US" sz="2000"/>
          </a:p>
          <a:p>
            <a:pPr marL="285750" indent="-285750">
              <a:buFont typeface="Wingdings" panose="05000000000000000000" charset="0"/>
              <a:buChar char="v"/>
            </a:pPr>
            <a:r>
              <a:rPr lang="en-US" sz="2000"/>
              <a:t>Handling Threads:</a:t>
            </a:r>
            <a:endParaRPr lang="en-US" sz="2000"/>
          </a:p>
          <a:p>
            <a:r>
              <a:rPr lang="en-US" sz="2000"/>
              <a:t> </a:t>
            </a:r>
            <a:r>
              <a:rPr lang="en-US" sz="2000" u="sng"/>
              <a:t>Main Control Thread:- </a:t>
            </a:r>
            <a:r>
              <a:rPr lang="en-US" sz="2000"/>
              <a:t>Responsible for central control and prioritizing emergency messages. </a:t>
            </a:r>
            <a:r>
              <a:rPr lang="en-US" sz="2000">
                <a:sym typeface="+mn-ea"/>
              </a:rPr>
              <a:t>Prioritizes handling emergency messages first. Uses the 'handle_emergency_message' function for rapid response.</a:t>
            </a:r>
            <a:endParaRPr lang="en-US" sz="2000"/>
          </a:p>
          <a:p>
            <a:r>
              <a:rPr lang="en-US" sz="2000" u="sng"/>
              <a:t> Node 1 Thread -</a:t>
            </a:r>
            <a:r>
              <a:rPr lang="en-US" sz="2000"/>
              <a:t> Simulates the behavior of an Engine Heat Monitor. </a:t>
            </a:r>
            <a:r>
              <a:rPr lang="en-US" sz="2000">
                <a:sym typeface="+mn-ea"/>
              </a:rPr>
              <a:t> Process regular messages based on their priorities.</a:t>
            </a:r>
            <a:r>
              <a:rPr lang="en-US" sz="2000"/>
              <a:t> </a:t>
            </a:r>
            <a:r>
              <a:rPr lang="en-US" sz="2000">
                <a:sym typeface="+mn-ea"/>
              </a:rPr>
              <a:t>Each node may have specialized logic based on its function.</a:t>
            </a:r>
            <a:endParaRPr lang="en-US" sz="2000">
              <a:sym typeface="+mn-ea"/>
            </a:endParaRPr>
          </a:p>
          <a:p>
            <a:r>
              <a:rPr lang="en-US" sz="2000" u="sng"/>
              <a:t>Node 2 Thread-</a:t>
            </a:r>
            <a:r>
              <a:rPr lang="en-US" sz="2000"/>
              <a:t> Simulates the behavior of an Obstacle Finder.</a:t>
            </a:r>
            <a:endParaRPr lang="en-US" sz="2000"/>
          </a:p>
          <a:p>
            <a:r>
              <a:rPr lang="en-US" sz="2000" u="sng"/>
              <a:t>message_handler Function:-</a:t>
            </a:r>
            <a:r>
              <a:rPr lang="en-US" sz="2000"/>
              <a:t> Key Component of Each ThreadFunction responsible for processing incoming messages. Different logic for Main Control, Node 1, and Node 2.</a:t>
            </a:r>
            <a:endParaRPr lang="en-US" sz="2000"/>
          </a:p>
          <a:p>
            <a:pPr marL="285750" indent="-285750">
              <a:buFont typeface="Wingdings" panose="05000000000000000000" charset="0"/>
              <a:buChar char="v"/>
            </a:pPr>
            <a:endParaRPr lang="en-US" sz="2000"/>
          </a:p>
          <a:p>
            <a:pPr marL="285750" indent="-285750">
              <a:buFont typeface="Wingdings" panose="05000000000000000000" charset="0"/>
              <a:buChar char="v"/>
            </a:pPr>
            <a:r>
              <a:rPr lang="en-US" sz="2000"/>
              <a:t>Efficient Communication Flow:- Ensures each node can handle messages independently. Enhances the responsiveness of the simulated CAN system. </a:t>
            </a:r>
            <a:r>
              <a:rPr lang="en-US" sz="2000">
                <a:sym typeface="+mn-ea"/>
              </a:rPr>
              <a:t>Simplifies code maintenance and scalability.</a:t>
            </a:r>
            <a:endParaRPr lang="en-US" sz="2000"/>
          </a:p>
          <a:p>
            <a:pPr marL="285750" indent="-285750">
              <a:buFont typeface="Wingdings" panose="05000000000000000000" charset="0"/>
              <a:buChar char="v"/>
            </a:pPr>
            <a:r>
              <a:rPr lang="en-US" sz="2000"/>
              <a:t>Visual Representation:- Correlates with real-time visualization discussed earlier. Threads contribute I will show like the dynamic movement of lines in the plots.</a:t>
            </a:r>
            <a:endParaRPr lang="en-US" sz="2000"/>
          </a:p>
          <a:p>
            <a:endParaRPr lang="en-US" sz="2000"/>
          </a:p>
          <a:p>
            <a:r>
              <a:rPr lang="en-US" sz="2000"/>
              <a:t>  </a:t>
            </a:r>
            <a:endParaRPr lang="en-US" sz="2000"/>
          </a:p>
          <a:p>
            <a:endParaRPr lang="en-US" sz="2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 name="任意多边形 36"/>
          <p:cNvSpPr/>
          <p:nvPr/>
        </p:nvSpPr>
        <p:spPr>
          <a:xfrm>
            <a:off x="3332" y="169854"/>
            <a:ext cx="492901" cy="617026"/>
          </a:xfrm>
          <a:custGeom>
            <a:avLst/>
            <a:gdLst>
              <a:gd name="connsiteX0" fmla="*/ 0 w 5777679"/>
              <a:gd name="connsiteY0" fmla="*/ 0 h 7232650"/>
              <a:gd name="connsiteX1" fmla="*/ 4758761 w 5777679"/>
              <a:gd name="connsiteY1" fmla="*/ 0 h 7232650"/>
              <a:gd name="connsiteX2" fmla="*/ 5777679 w 5777679"/>
              <a:gd name="connsiteY2" fmla="*/ 7232650 h 7232650"/>
              <a:gd name="connsiteX3" fmla="*/ 0 w 5777679"/>
              <a:gd name="connsiteY3" fmla="*/ 7232650 h 7232650"/>
              <a:gd name="connsiteX4" fmla="*/ 0 w 5777679"/>
              <a:gd name="connsiteY4" fmla="*/ 0 h 723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7679" h="7232650">
                <a:moveTo>
                  <a:pt x="0" y="0"/>
                </a:moveTo>
                <a:lnTo>
                  <a:pt x="4758761" y="0"/>
                </a:lnTo>
                <a:lnTo>
                  <a:pt x="5777679" y="7232650"/>
                </a:lnTo>
                <a:lnTo>
                  <a:pt x="0" y="7232650"/>
                </a:lnTo>
                <a:lnTo>
                  <a:pt x="0" y="0"/>
                </a:lnTo>
                <a:close/>
              </a:path>
            </a:pathLst>
          </a:custGeom>
          <a:solidFill>
            <a:srgbClr val="3C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标题 4"/>
          <p:cNvSpPr txBox="1"/>
          <p:nvPr/>
        </p:nvSpPr>
        <p:spPr>
          <a:xfrm>
            <a:off x="998220" y="375920"/>
            <a:ext cx="10754995" cy="499110"/>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Emergency Message Handling</a:t>
            </a:r>
            <a:endPar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5" name="Text Box 4"/>
          <p:cNvSpPr txBox="1"/>
          <p:nvPr/>
        </p:nvSpPr>
        <p:spPr>
          <a:xfrm>
            <a:off x="956945" y="968375"/>
            <a:ext cx="11537950" cy="17770475"/>
          </a:xfrm>
          <a:prstGeom prst="rect">
            <a:avLst/>
          </a:prstGeom>
          <a:noFill/>
        </p:spPr>
        <p:txBody>
          <a:bodyPr wrap="square" rtlCol="0">
            <a:noAutofit/>
          </a:bodyPr>
          <a:p>
            <a:endParaRPr lang="en-US" sz="2000"/>
          </a:p>
          <a:p>
            <a:endParaRPr lang="en-US" sz="2000"/>
          </a:p>
          <a:p>
            <a:r>
              <a:rPr lang="en-US" sz="2000"/>
              <a:t>Emergency messages play a crucial role in a CAN system.The 'handle_emergency_message' function is designed for rapid and prioritized response.</a:t>
            </a:r>
            <a:endParaRPr lang="en-US" sz="2000"/>
          </a:p>
          <a:p>
            <a:pPr marL="285750" indent="-285750">
              <a:buFont typeface="Wingdings" panose="05000000000000000000" charset="0"/>
              <a:buChar char="v"/>
            </a:pPr>
            <a:r>
              <a:rPr lang="en-US" sz="2000" u="sng"/>
              <a:t>handle_emergency_message Function:</a:t>
            </a:r>
            <a:r>
              <a:rPr lang="en-US" sz="2000"/>
              <a:t>-Main Control's Critical Responsibility,Swiftly handles messages identified as emergencies (ID: '0x100').Ensures immediate attention to critical events.</a:t>
            </a:r>
            <a:endParaRPr lang="en-US" sz="2000"/>
          </a:p>
          <a:p>
            <a:pPr marL="285750" indent="-285750">
              <a:buFont typeface="Wingdings" panose="05000000000000000000" charset="0"/>
              <a:buChar char="v"/>
            </a:pPr>
            <a:r>
              <a:rPr lang="en-US" sz="2000" u="sng"/>
              <a:t>Responsibilities of Emergency Handling</a:t>
            </a:r>
            <a:r>
              <a:rPr lang="en-US" sz="2000"/>
              <a:t>:Immediate halting of ongoing processes to address the emergency.Rapid decision-making based on the nature of the emergency message.</a:t>
            </a:r>
            <a:endParaRPr lang="en-US" sz="2000"/>
          </a:p>
          <a:p>
            <a:pPr marL="285750" indent="-285750">
              <a:buFont typeface="Wingdings" panose="05000000000000000000" charset="0"/>
              <a:buChar char="v"/>
            </a:pPr>
            <a:r>
              <a:rPr lang="en-US" sz="2000" u="sng"/>
              <a:t>Implementation:</a:t>
            </a:r>
            <a:endParaRPr lang="en-US" sz="2000" u="sng"/>
          </a:p>
          <a:p>
            <a:pPr marL="342900" indent="-342900">
              <a:buFont typeface="Arial" panose="020B0604020202020204" pitchFamily="34" charset="0"/>
              <a:buChar char="•"/>
            </a:pPr>
            <a:r>
              <a:rPr lang="en-US" sz="2000"/>
              <a:t>    Shared Variable Update:Updates shared variable within a lock to avoid race conditions.</a:t>
            </a:r>
            <a:endParaRPr lang="en-US" sz="2000"/>
          </a:p>
          <a:p>
            <a:pPr marL="342900" indent="-342900">
              <a:buFont typeface="Arial" panose="020B0604020202020204" pitchFamily="34" charset="0"/>
              <a:buChar char="•"/>
            </a:pPr>
            <a:r>
              <a:rPr lang="en-US" sz="2000"/>
              <a:t>    Statistics Recording: Records statistics for the emergency message, including count and timestamp.Examines the emergency message to determine the severity. Takes appropriate actions based on the nature of the emergency.</a:t>
            </a:r>
            <a:endParaRPr lang="en-US" sz="2000"/>
          </a:p>
          <a:p>
            <a:pPr marL="285750" indent="-285750">
              <a:buFont typeface="Wingdings" panose="05000000000000000000" charset="0"/>
              <a:buChar char="v"/>
            </a:pPr>
            <a:endParaRPr lang="en-US" sz="2000"/>
          </a:p>
          <a:p>
            <a:pPr algn="just"/>
            <a:endParaRPr lang="en-US" sz="2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rcRect r="26971"/>
          <a:stretch>
            <a:fillRect/>
          </a:stretch>
        </p:blipFill>
        <p:spPr>
          <a:xfrm>
            <a:off x="3279140" y="808355"/>
            <a:ext cx="4845050" cy="2719070"/>
          </a:xfrm>
          <a:prstGeom prst="rect">
            <a:avLst/>
          </a:prstGeom>
        </p:spPr>
      </p:pic>
      <p:sp>
        <p:nvSpPr>
          <p:cNvPr id="37" name="任意多边形 36"/>
          <p:cNvSpPr/>
          <p:nvPr/>
        </p:nvSpPr>
        <p:spPr>
          <a:xfrm>
            <a:off x="3332" y="169854"/>
            <a:ext cx="492901" cy="617026"/>
          </a:xfrm>
          <a:custGeom>
            <a:avLst/>
            <a:gdLst>
              <a:gd name="connsiteX0" fmla="*/ 0 w 5777679"/>
              <a:gd name="connsiteY0" fmla="*/ 0 h 7232650"/>
              <a:gd name="connsiteX1" fmla="*/ 4758761 w 5777679"/>
              <a:gd name="connsiteY1" fmla="*/ 0 h 7232650"/>
              <a:gd name="connsiteX2" fmla="*/ 5777679 w 5777679"/>
              <a:gd name="connsiteY2" fmla="*/ 7232650 h 7232650"/>
              <a:gd name="connsiteX3" fmla="*/ 0 w 5777679"/>
              <a:gd name="connsiteY3" fmla="*/ 7232650 h 7232650"/>
              <a:gd name="connsiteX4" fmla="*/ 0 w 5777679"/>
              <a:gd name="connsiteY4" fmla="*/ 0 h 723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7679" h="7232650">
                <a:moveTo>
                  <a:pt x="0" y="0"/>
                </a:moveTo>
                <a:lnTo>
                  <a:pt x="4758761" y="0"/>
                </a:lnTo>
                <a:lnTo>
                  <a:pt x="5777679" y="7232650"/>
                </a:lnTo>
                <a:lnTo>
                  <a:pt x="0" y="7232650"/>
                </a:lnTo>
                <a:lnTo>
                  <a:pt x="0" y="0"/>
                </a:lnTo>
                <a:close/>
              </a:path>
            </a:pathLst>
          </a:custGeom>
          <a:solidFill>
            <a:srgbClr val="3C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标题 4"/>
          <p:cNvSpPr txBox="1"/>
          <p:nvPr/>
        </p:nvSpPr>
        <p:spPr>
          <a:xfrm>
            <a:off x="829310" y="375920"/>
            <a:ext cx="10923905" cy="499110"/>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Waiting for Threads to Finish</a:t>
            </a:r>
            <a:endPar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3" name="Text Box 2"/>
          <p:cNvSpPr txBox="1"/>
          <p:nvPr/>
        </p:nvSpPr>
        <p:spPr>
          <a:xfrm>
            <a:off x="668655" y="2824480"/>
            <a:ext cx="11856720" cy="23049230"/>
          </a:xfrm>
          <a:prstGeom prst="rect">
            <a:avLst/>
          </a:prstGeom>
          <a:noFill/>
        </p:spPr>
        <p:txBody>
          <a:bodyPr wrap="square" rtlCol="0">
            <a:noAutofit/>
          </a:bodyPr>
          <a:p>
            <a:r>
              <a:rPr lang="en-US" sz="2000"/>
              <a:t> </a:t>
            </a:r>
            <a:endParaRPr lang="en-US" sz="2000"/>
          </a:p>
          <a:p>
            <a:endParaRPr lang="en-US" sz="2000"/>
          </a:p>
          <a:p>
            <a:pPr marL="342900" indent="-342900">
              <a:buFont typeface="Wingdings" panose="05000000000000000000" charset="0"/>
              <a:buChar char="v"/>
            </a:pPr>
            <a:r>
              <a:rPr lang="en-US" sz="2000"/>
              <a:t> `join()` Mitigates Race Conditions: `join()` prevents the main program from proceeding until all threads it's waiting on have finished.By using `generation_thread.join()` and `handler_thread.join()` calls, the main program ensures it waits for both message generation and handling threads to finish.</a:t>
            </a:r>
            <a:endParaRPr lang="en-US" sz="2000"/>
          </a:p>
          <a:p>
            <a:pPr marL="285750" indent="-285750">
              <a:buFont typeface="Wingdings" panose="05000000000000000000" charset="0"/>
              <a:buChar char="§"/>
            </a:pPr>
            <a:endParaRPr lang="en-US" sz="2000"/>
          </a:p>
          <a:p>
            <a:pPr marL="342900" indent="-342900">
              <a:buFont typeface="Wingdings" panose="05000000000000000000" charset="0"/>
              <a:buChar char="v"/>
            </a:pPr>
            <a:r>
              <a:rPr lang="en-US" sz="2000"/>
              <a:t>Benefits of `join()`:The usage of `join()` guarantees that statistics and messages are printed only after all threads have completed their tasks. This ensures a reliable and synchronized output, mitigating the race condition.</a:t>
            </a:r>
            <a:endParaRPr lang="en-US" sz="2000"/>
          </a:p>
          <a:p>
            <a:endParaRPr lang="en-US"/>
          </a:p>
          <a:p>
            <a:endParaRPr lang="en-US"/>
          </a:p>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587365" y="2874010"/>
            <a:ext cx="6538595" cy="996950"/>
          </a:xfrm>
          <a:prstGeom prst="rect">
            <a:avLst/>
          </a:prstGeom>
        </p:spPr>
        <p:txBody>
          <a:bodyPr wrap="square" lIns="0" tIns="0" rIns="0" bIns="0">
            <a:noAutofit/>
          </a:bodyPr>
          <a:lstStyle/>
          <a:p>
            <a:r>
              <a:rPr lang="en-US" altLang="zh-CN" sz="4000" dirty="0">
                <a:latin typeface="微软雅黑" panose="020B0503020204020204" pitchFamily="34" charset="-122"/>
                <a:ea typeface="微软雅黑" panose="020B0503020204020204" pitchFamily="34" charset="-122"/>
                <a:sym typeface="Arial" panose="020B0604020202020204" pitchFamily="34" charset="0"/>
              </a:rPr>
              <a:t> Simulation &amp;  Output</a:t>
            </a:r>
            <a:endParaRPr lang="en-US" altLang="zh-CN" sz="5400" dirty="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a:p>
            <a:endParaRPr lang="zh-CN" altLang="en-US" sz="5400" b="1" dirty="0">
              <a:solidFill>
                <a:srgbClr val="3C536A"/>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 name="文本框 2"/>
          <p:cNvSpPr txBox="1">
            <a:spLocks noChangeArrowheads="1"/>
          </p:cNvSpPr>
          <p:nvPr>
            <p:custDataLst>
              <p:tags r:id="rId1"/>
            </p:custDataLst>
          </p:nvPr>
        </p:nvSpPr>
        <p:spPr bwMode="auto">
          <a:xfrm>
            <a:off x="1582725" y="1955417"/>
            <a:ext cx="4434778" cy="322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5" b="1" dirty="0">
                <a:solidFill>
                  <a:srgbClr val="3C536A"/>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04</a:t>
            </a:r>
            <a:endParaRPr lang="zh-CN" altLang="en-US" sz="20985" b="1" dirty="0">
              <a:solidFill>
                <a:srgbClr val="3C536A"/>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5" name="直接连接符 14"/>
          <p:cNvCxnSpPr/>
          <p:nvPr>
            <p:custDataLst>
              <p:tags r:id="rId2"/>
            </p:custDataLst>
          </p:nvPr>
        </p:nvCxnSpPr>
        <p:spPr>
          <a:xfrm>
            <a:off x="5813930" y="3616325"/>
            <a:ext cx="4860006"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 name="文本框 11"/>
          <p:cNvSpPr txBox="1">
            <a:spLocks noChangeArrowheads="1"/>
          </p:cNvSpPr>
          <p:nvPr>
            <p:custDataLst>
              <p:tags r:id="rId3"/>
            </p:custDataLst>
          </p:nvPr>
        </p:nvSpPr>
        <p:spPr bwMode="auto">
          <a:xfrm>
            <a:off x="2066756" y="3324179"/>
            <a:ext cx="3466715" cy="584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795" b="1" dirty="0">
                <a:solidFill>
                  <a:srgbClr val="3C536A"/>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 </a:t>
            </a:r>
            <a:r>
              <a:rPr lang="en-US" altLang="zh-CN" sz="3795" b="1" dirty="0">
                <a:solidFill>
                  <a:srgbClr val="3C536A"/>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PART</a:t>
            </a:r>
            <a:endParaRPr lang="zh-CN" altLang="en-US" sz="3795" b="1" dirty="0">
              <a:solidFill>
                <a:srgbClr val="3C536A"/>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17" name="任意多边形 16"/>
          <p:cNvSpPr/>
          <p:nvPr/>
        </p:nvSpPr>
        <p:spPr>
          <a:xfrm>
            <a:off x="-586820" y="1955417"/>
            <a:ext cx="2653576" cy="3321816"/>
          </a:xfrm>
          <a:custGeom>
            <a:avLst/>
            <a:gdLst>
              <a:gd name="connsiteX0" fmla="*/ 0 w 5777679"/>
              <a:gd name="connsiteY0" fmla="*/ 0 h 7232650"/>
              <a:gd name="connsiteX1" fmla="*/ 4758761 w 5777679"/>
              <a:gd name="connsiteY1" fmla="*/ 0 h 7232650"/>
              <a:gd name="connsiteX2" fmla="*/ 5777679 w 5777679"/>
              <a:gd name="connsiteY2" fmla="*/ 7232650 h 7232650"/>
              <a:gd name="connsiteX3" fmla="*/ 0 w 5777679"/>
              <a:gd name="connsiteY3" fmla="*/ 7232650 h 7232650"/>
              <a:gd name="connsiteX4" fmla="*/ 0 w 5777679"/>
              <a:gd name="connsiteY4" fmla="*/ 0 h 723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7679" h="7232650">
                <a:moveTo>
                  <a:pt x="0" y="0"/>
                </a:moveTo>
                <a:lnTo>
                  <a:pt x="4758761" y="0"/>
                </a:lnTo>
                <a:lnTo>
                  <a:pt x="5777679" y="7232650"/>
                </a:lnTo>
                <a:lnTo>
                  <a:pt x="0" y="7232650"/>
                </a:lnTo>
                <a:lnTo>
                  <a:pt x="0" y="0"/>
                </a:lnTo>
                <a:close/>
              </a:path>
            </a:pathLst>
          </a:custGeom>
          <a:solidFill>
            <a:srgbClr val="3C536A"/>
          </a:solidFill>
          <a:ln>
            <a:gradFill>
              <a:gsLst>
                <a:gs pos="0">
                  <a:schemeClr val="accent1">
                    <a:lumMod val="5000"/>
                    <a:lumOff val="95000"/>
                  </a:schemeClr>
                </a:gs>
                <a:gs pos="100000">
                  <a:srgbClr val="3C536A"/>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4"/>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4"/>
          <p:cNvSpPr txBox="1"/>
          <p:nvPr/>
        </p:nvSpPr>
        <p:spPr>
          <a:xfrm>
            <a:off x="845185" y="1744345"/>
            <a:ext cx="8578850" cy="101600"/>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endParaRPr lang="en-US" altLang="zh-CN" sz="1800" dirty="0">
              <a:latin typeface="微软雅黑" panose="020B0503020204020204" pitchFamily="34" charset="-122"/>
              <a:ea typeface="微软雅黑" panose="020B0503020204020204" pitchFamily="34" charset="-122"/>
            </a:endParaRPr>
          </a:p>
        </p:txBody>
      </p:sp>
      <p:sp>
        <p:nvSpPr>
          <p:cNvPr id="4" name="任意多边形 36"/>
          <p:cNvSpPr/>
          <p:nvPr/>
        </p:nvSpPr>
        <p:spPr>
          <a:xfrm>
            <a:off x="3332" y="169854"/>
            <a:ext cx="492901" cy="617026"/>
          </a:xfrm>
          <a:custGeom>
            <a:avLst/>
            <a:gdLst>
              <a:gd name="connsiteX0" fmla="*/ 0 w 5777679"/>
              <a:gd name="connsiteY0" fmla="*/ 0 h 7232650"/>
              <a:gd name="connsiteX1" fmla="*/ 4758761 w 5777679"/>
              <a:gd name="connsiteY1" fmla="*/ 0 h 7232650"/>
              <a:gd name="connsiteX2" fmla="*/ 5777679 w 5777679"/>
              <a:gd name="connsiteY2" fmla="*/ 7232650 h 7232650"/>
              <a:gd name="connsiteX3" fmla="*/ 0 w 5777679"/>
              <a:gd name="connsiteY3" fmla="*/ 7232650 h 7232650"/>
              <a:gd name="connsiteX4" fmla="*/ 0 w 5777679"/>
              <a:gd name="connsiteY4" fmla="*/ 0 h 723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7679" h="7232650">
                <a:moveTo>
                  <a:pt x="0" y="0"/>
                </a:moveTo>
                <a:lnTo>
                  <a:pt x="4758761" y="0"/>
                </a:lnTo>
                <a:lnTo>
                  <a:pt x="5777679" y="7232650"/>
                </a:lnTo>
                <a:lnTo>
                  <a:pt x="0" y="7232650"/>
                </a:lnTo>
                <a:lnTo>
                  <a:pt x="0" y="0"/>
                </a:lnTo>
                <a:close/>
              </a:path>
            </a:pathLst>
          </a:custGeom>
          <a:solidFill>
            <a:srgbClr val="3C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txBox="1"/>
          <p:nvPr/>
        </p:nvSpPr>
        <p:spPr>
          <a:xfrm>
            <a:off x="845185" y="375920"/>
            <a:ext cx="10796905" cy="499110"/>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a:t>
            </a:r>
            <a:endPar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just"/>
            <a:r>
              <a:rPr lang="en-US" altLang="zh-CN" sz="28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Output Results and Analysis</a:t>
            </a:r>
            <a:endPar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just"/>
            <a:endPar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6" name="Picture 5"/>
          <p:cNvPicPr>
            <a:picLocks noChangeAspect="1"/>
          </p:cNvPicPr>
          <p:nvPr/>
        </p:nvPicPr>
        <p:blipFill>
          <a:blip r:embed="rId1"/>
          <a:stretch>
            <a:fillRect/>
          </a:stretch>
        </p:blipFill>
        <p:spPr>
          <a:xfrm>
            <a:off x="956945" y="1607820"/>
            <a:ext cx="11092815" cy="1596390"/>
          </a:xfrm>
          <a:prstGeom prst="rect">
            <a:avLst/>
          </a:prstGeom>
        </p:spPr>
      </p:pic>
      <p:sp>
        <p:nvSpPr>
          <p:cNvPr id="7" name="Text Box 6"/>
          <p:cNvSpPr txBox="1"/>
          <p:nvPr/>
        </p:nvSpPr>
        <p:spPr>
          <a:xfrm>
            <a:off x="884555" y="939165"/>
            <a:ext cx="10932795" cy="668655"/>
          </a:xfrm>
          <a:prstGeom prst="rect">
            <a:avLst/>
          </a:prstGeom>
          <a:noFill/>
        </p:spPr>
        <p:txBody>
          <a:bodyPr wrap="square" rtlCol="0">
            <a:noAutofit/>
          </a:bodyPr>
          <a:p>
            <a:pPr algn="just"/>
            <a:r>
              <a:rPr lang="en-US" sz="2000"/>
              <a:t>This output represents the flow of messages being handled by Node 1 and Node 2. It seems to align with the simulation I've set up, where different nodes handle messages of varying priorities.</a:t>
            </a:r>
            <a:endParaRPr lang="en-US" sz="2000"/>
          </a:p>
        </p:txBody>
      </p:sp>
      <p:pic>
        <p:nvPicPr>
          <p:cNvPr id="8" name="Picture 7"/>
          <p:cNvPicPr>
            <a:picLocks noChangeAspect="1"/>
          </p:cNvPicPr>
          <p:nvPr/>
        </p:nvPicPr>
        <p:blipFill>
          <a:blip r:embed="rId2"/>
          <a:stretch>
            <a:fillRect/>
          </a:stretch>
        </p:blipFill>
        <p:spPr>
          <a:xfrm>
            <a:off x="884555" y="3204210"/>
            <a:ext cx="5067935" cy="3851275"/>
          </a:xfrm>
          <a:prstGeom prst="rect">
            <a:avLst/>
          </a:prstGeom>
        </p:spPr>
      </p:pic>
      <p:sp>
        <p:nvSpPr>
          <p:cNvPr id="9" name="Text Box 8"/>
          <p:cNvSpPr txBox="1"/>
          <p:nvPr/>
        </p:nvSpPr>
        <p:spPr>
          <a:xfrm>
            <a:off x="5957570" y="3256280"/>
            <a:ext cx="6365240" cy="3660775"/>
          </a:xfrm>
          <a:prstGeom prst="rect">
            <a:avLst/>
          </a:prstGeom>
          <a:noFill/>
        </p:spPr>
        <p:txBody>
          <a:bodyPr wrap="square" rtlCol="0">
            <a:noAutofit/>
          </a:bodyPr>
          <a:p>
            <a:pPr algn="just"/>
            <a:endParaRPr lang="en-US"/>
          </a:p>
          <a:p>
            <a:pPr algn="just"/>
            <a:r>
              <a:rPr lang="en-US"/>
              <a:t>On Node 2 and see the values x=0.0060; y=0.10,  x=0.0060:This represents the timestamp or time elapsed since the start of the visualization. </a:t>
            </a:r>
            <a:r>
              <a:rPr lang="en-US">
                <a:sym typeface="+mn-ea"/>
              </a:rPr>
              <a:t>The y-value provides information about thepriority level of the message at that specific time.</a:t>
            </a:r>
            <a:r>
              <a:rPr lang="en-US"/>
              <a:t> y=0.10:This represents the message priority at that specific timestamp.  Therefore, a y-value of 0.10 would correspond to a message priority of 0</a:t>
            </a:r>
            <a:endParaRPr lang="en-US"/>
          </a:p>
          <a:p>
            <a:pPr algn="just"/>
            <a:r>
              <a:rPr lang="en-US"/>
              <a:t>(HIGH_PRIORITY).</a:t>
            </a:r>
            <a:endParaRPr lang="en-US"/>
          </a:p>
          <a:p>
            <a:pPr algn="just"/>
            <a:endParaRPr lang="en-US"/>
          </a:p>
          <a:p>
            <a:pPr algn="just"/>
            <a:r>
              <a:rPr lang="en-US"/>
              <a:t> The focus is on how well the Main Control node handles emergency warnings.</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 name="任意多边形 36"/>
          <p:cNvSpPr/>
          <p:nvPr/>
        </p:nvSpPr>
        <p:spPr>
          <a:xfrm>
            <a:off x="3332" y="169854"/>
            <a:ext cx="492901" cy="617026"/>
          </a:xfrm>
          <a:custGeom>
            <a:avLst/>
            <a:gdLst>
              <a:gd name="connsiteX0" fmla="*/ 0 w 5777679"/>
              <a:gd name="connsiteY0" fmla="*/ 0 h 7232650"/>
              <a:gd name="connsiteX1" fmla="*/ 4758761 w 5777679"/>
              <a:gd name="connsiteY1" fmla="*/ 0 h 7232650"/>
              <a:gd name="connsiteX2" fmla="*/ 5777679 w 5777679"/>
              <a:gd name="connsiteY2" fmla="*/ 7232650 h 7232650"/>
              <a:gd name="connsiteX3" fmla="*/ 0 w 5777679"/>
              <a:gd name="connsiteY3" fmla="*/ 7232650 h 7232650"/>
              <a:gd name="connsiteX4" fmla="*/ 0 w 5777679"/>
              <a:gd name="connsiteY4" fmla="*/ 0 h 723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7679" h="7232650">
                <a:moveTo>
                  <a:pt x="0" y="0"/>
                </a:moveTo>
                <a:lnTo>
                  <a:pt x="4758761" y="0"/>
                </a:lnTo>
                <a:lnTo>
                  <a:pt x="5777679" y="7232650"/>
                </a:lnTo>
                <a:lnTo>
                  <a:pt x="0" y="7232650"/>
                </a:lnTo>
                <a:lnTo>
                  <a:pt x="0" y="0"/>
                </a:lnTo>
                <a:close/>
              </a:path>
            </a:pathLst>
          </a:custGeom>
          <a:solidFill>
            <a:srgbClr val="3C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标题 4"/>
          <p:cNvSpPr txBox="1"/>
          <p:nvPr/>
        </p:nvSpPr>
        <p:spPr>
          <a:xfrm>
            <a:off x="1028700" y="304165"/>
            <a:ext cx="10724515" cy="499110"/>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Output Results and Analysis</a:t>
            </a:r>
            <a:endPar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5" name="Text Box 4"/>
          <p:cNvSpPr txBox="1"/>
          <p:nvPr/>
        </p:nvSpPr>
        <p:spPr>
          <a:xfrm>
            <a:off x="1040765" y="735965"/>
            <a:ext cx="11365865" cy="706755"/>
          </a:xfrm>
          <a:prstGeom prst="rect">
            <a:avLst/>
          </a:prstGeom>
          <a:noFill/>
        </p:spPr>
        <p:txBody>
          <a:bodyPr wrap="square" rtlCol="0">
            <a:spAutoFit/>
          </a:bodyPr>
          <a:p>
            <a:pPr algn="just"/>
            <a:r>
              <a:rPr lang="en-US" sz="2000"/>
              <a:t>The output includes information about the shared variable, message handling timestamps, and message statistics.  The shared variable serves  of a potential race condition, and the lock is used to mitigate this issue.</a:t>
            </a:r>
            <a:endParaRPr lang="en-US" sz="2000"/>
          </a:p>
        </p:txBody>
      </p:sp>
      <p:pic>
        <p:nvPicPr>
          <p:cNvPr id="6" name="Picture 5"/>
          <p:cNvPicPr>
            <a:picLocks noChangeAspect="1"/>
          </p:cNvPicPr>
          <p:nvPr/>
        </p:nvPicPr>
        <p:blipFill>
          <a:blip r:embed="rId1"/>
          <a:stretch>
            <a:fillRect/>
          </a:stretch>
        </p:blipFill>
        <p:spPr>
          <a:xfrm>
            <a:off x="1245235" y="1456055"/>
            <a:ext cx="10799445" cy="4601845"/>
          </a:xfrm>
          <a:prstGeom prst="rect">
            <a:avLst/>
          </a:prstGeom>
        </p:spPr>
      </p:pic>
      <p:sp>
        <p:nvSpPr>
          <p:cNvPr id="7" name="Text Box 6"/>
          <p:cNvSpPr txBox="1"/>
          <p:nvPr/>
        </p:nvSpPr>
        <p:spPr>
          <a:xfrm>
            <a:off x="1086485" y="3616325"/>
            <a:ext cx="10921365" cy="1657350"/>
          </a:xfrm>
          <a:prstGeom prst="rect">
            <a:avLst/>
          </a:prstGeom>
          <a:noFill/>
        </p:spPr>
        <p:txBody>
          <a:bodyPr wrap="square" rtlCol="0">
            <a:noAutofit/>
          </a:bodyPr>
          <a:p>
            <a:endParaRPr lang="en-US"/>
          </a:p>
          <a:p>
            <a:endParaRPr lang="en-US"/>
          </a:p>
          <a:p>
            <a:endParaRPr lang="en-US"/>
          </a:p>
          <a:p>
            <a:endParaRPr lang="en-US"/>
          </a:p>
          <a:p>
            <a:endParaRPr lang="en-US"/>
          </a:p>
          <a:p>
            <a:endParaRPr lang="en-US"/>
          </a:p>
          <a:p>
            <a:endParaRPr lang="en-US"/>
          </a:p>
          <a:p>
            <a:endParaRPr lang="en-US"/>
          </a:p>
          <a:p>
            <a:endParaRPr lang="en-US"/>
          </a:p>
          <a:p>
            <a:r>
              <a:rPr lang="en-US" sz="2000"/>
              <a:t>Here,Generating message 2</a:t>
            </a:r>
            <a:endParaRPr lang="en-US" sz="2000"/>
          </a:p>
          <a:p>
            <a:pPr algn="just"/>
            <a:r>
              <a:rPr lang="en-US" sz="2000"/>
              <a:t>- "Node 1" handles a medium-priority message with a shared variable value of 2. - Message statistics for ID 0x200 are updated, indicating a count of 2 and an average interval of 1.0013 seconds.</a:t>
            </a:r>
            <a:endParaRPr lang="en-US"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 name="任意多边形 36"/>
          <p:cNvSpPr/>
          <p:nvPr/>
        </p:nvSpPr>
        <p:spPr>
          <a:xfrm>
            <a:off x="3332" y="169854"/>
            <a:ext cx="492901" cy="617026"/>
          </a:xfrm>
          <a:custGeom>
            <a:avLst/>
            <a:gdLst>
              <a:gd name="connsiteX0" fmla="*/ 0 w 5777679"/>
              <a:gd name="connsiteY0" fmla="*/ 0 h 7232650"/>
              <a:gd name="connsiteX1" fmla="*/ 4758761 w 5777679"/>
              <a:gd name="connsiteY1" fmla="*/ 0 h 7232650"/>
              <a:gd name="connsiteX2" fmla="*/ 5777679 w 5777679"/>
              <a:gd name="connsiteY2" fmla="*/ 7232650 h 7232650"/>
              <a:gd name="connsiteX3" fmla="*/ 0 w 5777679"/>
              <a:gd name="connsiteY3" fmla="*/ 7232650 h 7232650"/>
              <a:gd name="connsiteX4" fmla="*/ 0 w 5777679"/>
              <a:gd name="connsiteY4" fmla="*/ 0 h 723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7679" h="7232650">
                <a:moveTo>
                  <a:pt x="0" y="0"/>
                </a:moveTo>
                <a:lnTo>
                  <a:pt x="4758761" y="0"/>
                </a:lnTo>
                <a:lnTo>
                  <a:pt x="5777679" y="7232650"/>
                </a:lnTo>
                <a:lnTo>
                  <a:pt x="0" y="7232650"/>
                </a:lnTo>
                <a:lnTo>
                  <a:pt x="0" y="0"/>
                </a:lnTo>
                <a:close/>
              </a:path>
            </a:pathLst>
          </a:custGeom>
          <a:solidFill>
            <a:srgbClr val="3C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标题 4"/>
          <p:cNvSpPr txBox="1"/>
          <p:nvPr/>
        </p:nvSpPr>
        <p:spPr>
          <a:xfrm>
            <a:off x="833120" y="1024255"/>
            <a:ext cx="10848340" cy="499110"/>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altLang="zh-CN" sz="28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Output Results and Analysis</a:t>
            </a:r>
            <a:endPar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just"/>
            <a:endPar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 name="Text Box 1"/>
          <p:cNvSpPr txBox="1"/>
          <p:nvPr/>
        </p:nvSpPr>
        <p:spPr>
          <a:xfrm>
            <a:off x="806450" y="1671955"/>
            <a:ext cx="11169015" cy="2553335"/>
          </a:xfrm>
          <a:prstGeom prst="rect">
            <a:avLst/>
          </a:prstGeom>
          <a:noFill/>
        </p:spPr>
        <p:txBody>
          <a:bodyPr wrap="square" rtlCol="0" anchor="t">
            <a:spAutoFit/>
          </a:bodyPr>
          <a:p>
            <a:pPr algn="just"/>
            <a:r>
              <a:rPr lang="en-US" sz="2000"/>
              <a:t>Analysis:</a:t>
            </a:r>
            <a:endParaRPr lang="en-US" sz="2000"/>
          </a:p>
          <a:p>
            <a:pPr algn="just"/>
            <a:r>
              <a:rPr lang="en-US" sz="2000"/>
              <a:t>- The shared variable is being incremented by different threads. </a:t>
            </a:r>
            <a:endParaRPr lang="en-US" sz="2000"/>
          </a:p>
          <a:p>
            <a:pPr algn="just"/>
            <a:r>
              <a:rPr lang="en-US" sz="2000"/>
              <a:t>- Message handling by nodes is demonstrated, and message statistics are continuously updated.</a:t>
            </a:r>
            <a:endParaRPr lang="en-US" sz="2000"/>
          </a:p>
          <a:p>
            <a:pPr algn="just"/>
            <a:r>
              <a:rPr lang="en-US" sz="2000"/>
              <a:t> - The message statistics include message count and average interval for each message ID. </a:t>
            </a:r>
            <a:endParaRPr lang="en-US" sz="2000"/>
          </a:p>
          <a:p>
            <a:pPr algn="just"/>
            <a:endParaRPr lang="en-US" sz="2000"/>
          </a:p>
          <a:p>
            <a:pPr algn="just"/>
            <a:r>
              <a:rPr lang="en-US" sz="2000"/>
              <a:t>The output effectively demonstrates the concurrent execution of threads, potential race conditions</a:t>
            </a:r>
            <a:endParaRPr lang="en-US" sz="2000"/>
          </a:p>
          <a:p>
            <a:pPr algn="just"/>
            <a:r>
              <a:rPr lang="en-US" sz="2000"/>
              <a:t>(shared variable updates), and the handling of messages by different nodes in a simulated CAN</a:t>
            </a:r>
            <a:endParaRPr lang="en-US" sz="2000"/>
          </a:p>
          <a:p>
            <a:pPr algn="just"/>
            <a:r>
              <a:rPr lang="en-US" sz="2000"/>
              <a:t>system.</a:t>
            </a:r>
            <a:endParaRPr lang="en-US" sz="2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0" name="文本框 2"/>
          <p:cNvSpPr txBox="1">
            <a:spLocks noChangeArrowheads="1"/>
          </p:cNvSpPr>
          <p:nvPr>
            <p:custDataLst>
              <p:tags r:id="rId1"/>
            </p:custDataLst>
          </p:nvPr>
        </p:nvSpPr>
        <p:spPr bwMode="auto">
          <a:xfrm>
            <a:off x="1582725" y="1955417"/>
            <a:ext cx="4434778" cy="322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5" b="1" dirty="0">
                <a:solidFill>
                  <a:srgbClr val="3C536A"/>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05</a:t>
            </a:r>
            <a:endParaRPr lang="zh-CN" altLang="en-US" sz="20985" b="1" dirty="0">
              <a:solidFill>
                <a:srgbClr val="3C536A"/>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cxnSp>
        <p:nvCxnSpPr>
          <p:cNvPr id="7" name="直接连接符 6"/>
          <p:cNvCxnSpPr/>
          <p:nvPr>
            <p:custDataLst>
              <p:tags r:id="rId2"/>
            </p:custDataLst>
          </p:nvPr>
        </p:nvCxnSpPr>
        <p:spPr>
          <a:xfrm>
            <a:off x="6247933" y="3616325"/>
            <a:ext cx="4860006"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052" name="文本框 11"/>
          <p:cNvSpPr txBox="1">
            <a:spLocks noChangeArrowheads="1"/>
          </p:cNvSpPr>
          <p:nvPr>
            <p:custDataLst>
              <p:tags r:id="rId3"/>
            </p:custDataLst>
          </p:nvPr>
        </p:nvSpPr>
        <p:spPr bwMode="auto">
          <a:xfrm>
            <a:off x="2066756" y="3324179"/>
            <a:ext cx="3466715" cy="584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795" b="1" dirty="0">
                <a:solidFill>
                  <a:srgbClr val="3C536A"/>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 </a:t>
            </a:r>
            <a:r>
              <a:rPr lang="en-US" altLang="zh-CN" sz="3795" b="1" dirty="0">
                <a:solidFill>
                  <a:srgbClr val="3C536A"/>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PART</a:t>
            </a:r>
            <a:endParaRPr lang="zh-CN" altLang="en-US" sz="3795" b="1" dirty="0">
              <a:solidFill>
                <a:srgbClr val="3C536A"/>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8" name="矩形 7"/>
          <p:cNvSpPr/>
          <p:nvPr/>
        </p:nvSpPr>
        <p:spPr>
          <a:xfrm>
            <a:off x="6009621" y="2748544"/>
            <a:ext cx="5336630" cy="830580"/>
          </a:xfrm>
          <a:prstGeom prst="rect">
            <a:avLst/>
          </a:prstGeom>
        </p:spPr>
        <p:txBody>
          <a:bodyPr wrap="square" lIns="0" tIns="0" rIns="0" bIns="0">
            <a:spAutoFit/>
          </a:bodyPr>
          <a:lstStyle/>
          <a:p>
            <a:pPr algn="ctr"/>
            <a:r>
              <a:rPr lang="en-US" altLang="zh-CN" sz="5400" b="1" dirty="0">
                <a:solidFill>
                  <a:srgbClr val="3C536A"/>
                </a:solidFill>
                <a:latin typeface="微软雅黑" panose="020B0503020204020204" pitchFamily="34" charset="-122"/>
                <a:ea typeface="微软雅黑" panose="020B0503020204020204" pitchFamily="34" charset="-122"/>
                <a:cs typeface="+mn-ea"/>
                <a:sym typeface="Arial" panose="020B0604020202020204" pitchFamily="34" charset="0"/>
              </a:rPr>
              <a:t>Conclusion</a:t>
            </a:r>
            <a:endParaRPr lang="en-US" altLang="zh-CN" sz="5400" b="1" dirty="0">
              <a:solidFill>
                <a:srgbClr val="3C536A"/>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6" name="任意多边形 15"/>
          <p:cNvSpPr/>
          <p:nvPr/>
        </p:nvSpPr>
        <p:spPr>
          <a:xfrm>
            <a:off x="-586820" y="1955417"/>
            <a:ext cx="2653576" cy="3321816"/>
          </a:xfrm>
          <a:custGeom>
            <a:avLst/>
            <a:gdLst>
              <a:gd name="connsiteX0" fmla="*/ 0 w 5777679"/>
              <a:gd name="connsiteY0" fmla="*/ 0 h 7232650"/>
              <a:gd name="connsiteX1" fmla="*/ 4758761 w 5777679"/>
              <a:gd name="connsiteY1" fmla="*/ 0 h 7232650"/>
              <a:gd name="connsiteX2" fmla="*/ 5777679 w 5777679"/>
              <a:gd name="connsiteY2" fmla="*/ 7232650 h 7232650"/>
              <a:gd name="connsiteX3" fmla="*/ 0 w 5777679"/>
              <a:gd name="connsiteY3" fmla="*/ 7232650 h 7232650"/>
              <a:gd name="connsiteX4" fmla="*/ 0 w 5777679"/>
              <a:gd name="connsiteY4" fmla="*/ 0 h 723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7679" h="7232650">
                <a:moveTo>
                  <a:pt x="0" y="0"/>
                </a:moveTo>
                <a:lnTo>
                  <a:pt x="4758761" y="0"/>
                </a:lnTo>
                <a:lnTo>
                  <a:pt x="5777679" y="7232650"/>
                </a:lnTo>
                <a:lnTo>
                  <a:pt x="0" y="7232650"/>
                </a:lnTo>
                <a:lnTo>
                  <a:pt x="0" y="0"/>
                </a:lnTo>
                <a:close/>
              </a:path>
            </a:pathLst>
          </a:custGeom>
          <a:solidFill>
            <a:srgbClr val="3C536A"/>
          </a:solidFill>
          <a:ln>
            <a:gradFill>
              <a:gsLst>
                <a:gs pos="0">
                  <a:schemeClr val="accent1">
                    <a:lumMod val="5000"/>
                    <a:lumOff val="95000"/>
                  </a:schemeClr>
                </a:gs>
                <a:gs pos="100000">
                  <a:srgbClr val="3C536A"/>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 name="任意多边形 36"/>
          <p:cNvSpPr/>
          <p:nvPr/>
        </p:nvSpPr>
        <p:spPr>
          <a:xfrm>
            <a:off x="3332" y="169854"/>
            <a:ext cx="492901" cy="617026"/>
          </a:xfrm>
          <a:custGeom>
            <a:avLst/>
            <a:gdLst>
              <a:gd name="connsiteX0" fmla="*/ 0 w 5777679"/>
              <a:gd name="connsiteY0" fmla="*/ 0 h 7232650"/>
              <a:gd name="connsiteX1" fmla="*/ 4758761 w 5777679"/>
              <a:gd name="connsiteY1" fmla="*/ 0 h 7232650"/>
              <a:gd name="connsiteX2" fmla="*/ 5777679 w 5777679"/>
              <a:gd name="connsiteY2" fmla="*/ 7232650 h 7232650"/>
              <a:gd name="connsiteX3" fmla="*/ 0 w 5777679"/>
              <a:gd name="connsiteY3" fmla="*/ 7232650 h 7232650"/>
              <a:gd name="connsiteX4" fmla="*/ 0 w 5777679"/>
              <a:gd name="connsiteY4" fmla="*/ 0 h 723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7679" h="7232650">
                <a:moveTo>
                  <a:pt x="0" y="0"/>
                </a:moveTo>
                <a:lnTo>
                  <a:pt x="4758761" y="0"/>
                </a:lnTo>
                <a:lnTo>
                  <a:pt x="5777679" y="7232650"/>
                </a:lnTo>
                <a:lnTo>
                  <a:pt x="0" y="7232650"/>
                </a:lnTo>
                <a:lnTo>
                  <a:pt x="0" y="0"/>
                </a:lnTo>
                <a:close/>
              </a:path>
            </a:pathLst>
          </a:custGeom>
          <a:solidFill>
            <a:srgbClr val="3C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标题 4"/>
          <p:cNvSpPr txBox="1"/>
          <p:nvPr/>
        </p:nvSpPr>
        <p:spPr>
          <a:xfrm>
            <a:off x="885190" y="1024255"/>
            <a:ext cx="10796270" cy="499110"/>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Conclusion</a:t>
            </a:r>
            <a:endPar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just"/>
            <a:endPar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 name="Text Box 1"/>
          <p:cNvSpPr txBox="1"/>
          <p:nvPr/>
        </p:nvSpPr>
        <p:spPr>
          <a:xfrm>
            <a:off x="884555" y="1456055"/>
            <a:ext cx="11303635" cy="2861310"/>
          </a:xfrm>
          <a:prstGeom prst="rect">
            <a:avLst/>
          </a:prstGeom>
          <a:noFill/>
        </p:spPr>
        <p:txBody>
          <a:bodyPr wrap="square" rtlCol="0" anchor="t">
            <a:spAutoFit/>
          </a:bodyPr>
          <a:p>
            <a:pPr marL="342900" indent="-342900" algn="just">
              <a:buFont typeface="Wingdings" panose="05000000000000000000" charset="0"/>
              <a:buChar char="v"/>
            </a:pPr>
            <a:r>
              <a:rPr lang="en-US" sz="2000"/>
              <a:t>In this deep dive into CAN communication and multithreading simulation, we have explored the pivotal role of Controller Area Network (CAN) in revolutionizing industries, particularly in automotive and industrial applications. The focus has been on understanding message prioritization, virtual CAN interfaces, and real-time visualization, along with addressing challenges like race conditions in a multithreaded environment.</a:t>
            </a:r>
            <a:endParaRPr lang="en-US" sz="2000"/>
          </a:p>
          <a:p>
            <a:pPr marL="342900" indent="-342900" algn="just">
              <a:buFont typeface="Wingdings" panose="05000000000000000000" charset="0"/>
              <a:buChar char="v"/>
            </a:pPr>
            <a:endParaRPr lang="en-US" sz="2000"/>
          </a:p>
          <a:p>
            <a:pPr marL="0" indent="0" algn="just">
              <a:buFont typeface="Wingdings" panose="05000000000000000000" charset="0"/>
              <a:buNone/>
            </a:pPr>
            <a:r>
              <a:rPr lang="en-US" sz="2000"/>
              <a:t>The simulation output has demonstrated the concurrent execution of threads, message handling by different nodes, and the effective prioritization of emergency messages. The use of join() has been highlighted as a crucial mechanism to mitigate race conditions and ensure reliable and synchronized output. </a:t>
            </a:r>
            <a:endParaRPr lang="en-US" sz="2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 name="任意多边形 36"/>
          <p:cNvSpPr/>
          <p:nvPr/>
        </p:nvSpPr>
        <p:spPr>
          <a:xfrm>
            <a:off x="3332" y="169854"/>
            <a:ext cx="492901" cy="617026"/>
          </a:xfrm>
          <a:custGeom>
            <a:avLst/>
            <a:gdLst>
              <a:gd name="connsiteX0" fmla="*/ 0 w 5777679"/>
              <a:gd name="connsiteY0" fmla="*/ 0 h 7232650"/>
              <a:gd name="connsiteX1" fmla="*/ 4758761 w 5777679"/>
              <a:gd name="connsiteY1" fmla="*/ 0 h 7232650"/>
              <a:gd name="connsiteX2" fmla="*/ 5777679 w 5777679"/>
              <a:gd name="connsiteY2" fmla="*/ 7232650 h 7232650"/>
              <a:gd name="connsiteX3" fmla="*/ 0 w 5777679"/>
              <a:gd name="connsiteY3" fmla="*/ 7232650 h 7232650"/>
              <a:gd name="connsiteX4" fmla="*/ 0 w 5777679"/>
              <a:gd name="connsiteY4" fmla="*/ 0 h 723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7679" h="7232650">
                <a:moveTo>
                  <a:pt x="0" y="0"/>
                </a:moveTo>
                <a:lnTo>
                  <a:pt x="4758761" y="0"/>
                </a:lnTo>
                <a:lnTo>
                  <a:pt x="5777679" y="7232650"/>
                </a:lnTo>
                <a:lnTo>
                  <a:pt x="0" y="7232650"/>
                </a:lnTo>
                <a:lnTo>
                  <a:pt x="0" y="0"/>
                </a:lnTo>
                <a:close/>
              </a:path>
            </a:pathLst>
          </a:custGeom>
          <a:solidFill>
            <a:srgbClr val="3C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标题 4"/>
          <p:cNvSpPr txBox="1"/>
          <p:nvPr/>
        </p:nvSpPr>
        <p:spPr>
          <a:xfrm>
            <a:off x="885190" y="311150"/>
            <a:ext cx="10796270" cy="1140460"/>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Future Application: </a:t>
            </a:r>
            <a:endPar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just"/>
            <a:endPar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just"/>
            <a:endPar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4" name="Text Box 3"/>
          <p:cNvSpPr txBox="1"/>
          <p:nvPr/>
        </p:nvSpPr>
        <p:spPr>
          <a:xfrm>
            <a:off x="885190" y="786765"/>
            <a:ext cx="11303635" cy="7479665"/>
          </a:xfrm>
          <a:prstGeom prst="rect">
            <a:avLst/>
          </a:prstGeom>
          <a:noFill/>
        </p:spPr>
        <p:txBody>
          <a:bodyPr wrap="square" rtlCol="0" anchor="t">
            <a:noAutofit/>
          </a:bodyPr>
          <a:p>
            <a:pPr marL="0" indent="0" algn="just">
              <a:buFont typeface="Wingdings" panose="05000000000000000000" charset="0"/>
              <a:buNone/>
            </a:pPr>
            <a:r>
              <a:rPr lang="en-US" sz="2000">
                <a:sym typeface="+mn-ea"/>
              </a:rPr>
              <a:t>By pursuing these future applications, the simulation environment can evolve into a versatile tool that not only serves as a testing ground for CAN communication but also contributes to the ongoing advancement of reliable and secure systems across diverse industries. </a:t>
            </a:r>
            <a:endParaRPr lang="en-US" sz="2000"/>
          </a:p>
          <a:p>
            <a:pPr marL="342900" indent="-342900" algn="just">
              <a:buFont typeface="Wingdings" panose="05000000000000000000" charset="0"/>
              <a:buChar char="v"/>
            </a:pPr>
            <a:r>
              <a:rPr lang="en-US" sz="2000" b="1" u="sng"/>
              <a:t>Advanced Message Handling Algorithms:-</a:t>
            </a:r>
            <a:r>
              <a:rPr lang="en-US" sz="2000"/>
              <a:t> Develop and implement more sophisticated message handling algorithms that consider not only message priorities but also the dynamic network conditions. This could involve adaptive prioritization and routing strategies.</a:t>
            </a:r>
            <a:endParaRPr lang="en-US" sz="2000"/>
          </a:p>
          <a:p>
            <a:pPr marL="342900" indent="-342900" algn="just">
              <a:buFont typeface="Wingdings" panose="05000000000000000000" charset="0"/>
              <a:buChar char="v"/>
            </a:pPr>
            <a:r>
              <a:rPr lang="en-US" sz="2000" b="1" u="sng"/>
              <a:t>Fault Tolerance and Redundancy: - </a:t>
            </a:r>
            <a:r>
              <a:rPr lang="en-US" sz="2000"/>
              <a:t> Test how the CAN system behaves in the presence of faults, and implement strategies for node recovery and data integrity.</a:t>
            </a:r>
            <a:endParaRPr lang="en-US" sz="2000"/>
          </a:p>
          <a:p>
            <a:pPr marL="342900" indent="-342900" algn="just">
              <a:buFont typeface="Wingdings" panose="05000000000000000000" charset="0"/>
              <a:buChar char="v"/>
            </a:pPr>
            <a:r>
              <a:rPr lang="en-US" sz="2000" b="1" u="sng"/>
              <a:t>Integration with AI and Machine Learning:-</a:t>
            </a:r>
            <a:r>
              <a:rPr lang="en-US" sz="2000"/>
              <a:t> Explore the integration of artificial intelligence and machine learning algorithms to predict and adapt to changing communication patterns. This could lead to more intelligent and adaptive CAN systems.</a:t>
            </a:r>
            <a:endParaRPr lang="en-US" sz="2000"/>
          </a:p>
          <a:p>
            <a:pPr marL="342900" indent="-342900" algn="just">
              <a:buFont typeface="Wingdings" panose="05000000000000000000" charset="0"/>
              <a:buChar char="v"/>
            </a:pPr>
            <a:r>
              <a:rPr lang="en-US" sz="2000" b="1" u="sng"/>
              <a:t>Dynamic Network Topologies:-</a:t>
            </a:r>
            <a:r>
              <a:rPr lang="en-US" sz="2000"/>
              <a:t> Enhance the simulation to support dynamic changes in network topologies. Simulate scenarios where nodes join or leave the network, and evaluate the system's ability to adapt to such changes.</a:t>
            </a:r>
            <a:endParaRPr lang="en-US" sz="2000"/>
          </a:p>
          <a:p>
            <a:pPr marL="342900" indent="-342900" algn="just">
              <a:buFont typeface="Wingdings" panose="05000000000000000000" charset="0"/>
              <a:buChar char="v"/>
            </a:pPr>
            <a:r>
              <a:rPr lang="en-US" sz="2000" b="1" u="sng"/>
              <a:t>Industry-Specific Applications: -</a:t>
            </a:r>
            <a:r>
              <a:rPr lang="en-US" sz="2000"/>
              <a:t> Tailor the simulation for specific industries such as healthcare, aerospace, or industrial automation. Explore how CAN communication can be optimized and adapted to meet the unique requirements of these domains.</a:t>
            </a:r>
            <a:endParaRPr lang="en-US" sz="2000"/>
          </a:p>
          <a:p>
            <a:pPr marL="342900" indent="-342900" algn="just">
              <a:buFont typeface="Wingdings" panose="05000000000000000000" charset="0"/>
              <a:buChar char="v"/>
            </a:pPr>
            <a:r>
              <a:rPr lang="en-US" sz="2000" b="1" u="sng"/>
              <a:t>Continuous Research and Development: - </a:t>
            </a:r>
            <a:r>
              <a:rPr lang="en-US" sz="2000"/>
              <a:t>Regularly update the simulation environment to incorporate the latest standards and address emerging challenges in the field.</a:t>
            </a:r>
            <a:endParaRPr lang="en-US" sz="2000"/>
          </a:p>
          <a:p>
            <a:pPr marL="0" indent="0" algn="just">
              <a:buFont typeface="Wingdings" panose="05000000000000000000" charset="0"/>
              <a:buNone/>
            </a:pPr>
            <a:endParaRPr lang="en-US" sz="2000"/>
          </a:p>
          <a:p>
            <a:pPr marL="0" indent="0" algn="just">
              <a:buFont typeface="Wingdings" panose="05000000000000000000" charset="0"/>
              <a:buNone/>
            </a:pPr>
            <a:endParaRPr lang="en-US"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文本框 2"/>
          <p:cNvSpPr txBox="1">
            <a:spLocks noChangeArrowheads="1"/>
          </p:cNvSpPr>
          <p:nvPr>
            <p:custDataLst>
              <p:tags r:id="rId1"/>
            </p:custDataLst>
          </p:nvPr>
        </p:nvSpPr>
        <p:spPr bwMode="auto">
          <a:xfrm>
            <a:off x="1582725" y="1955417"/>
            <a:ext cx="4434778" cy="322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5" b="1" dirty="0">
                <a:solidFill>
                  <a:srgbClr val="3C536A"/>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01</a:t>
            </a:r>
            <a:endParaRPr lang="zh-CN" altLang="en-US" sz="20985" b="1" dirty="0">
              <a:solidFill>
                <a:srgbClr val="3C536A"/>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cxnSp>
        <p:nvCxnSpPr>
          <p:cNvPr id="7" name="直接连接符 6"/>
          <p:cNvCxnSpPr/>
          <p:nvPr>
            <p:custDataLst>
              <p:tags r:id="rId2"/>
            </p:custDataLst>
          </p:nvPr>
        </p:nvCxnSpPr>
        <p:spPr>
          <a:xfrm>
            <a:off x="6247933" y="3616325"/>
            <a:ext cx="4860006"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052" name="文本框 11"/>
          <p:cNvSpPr txBox="1">
            <a:spLocks noChangeArrowheads="1"/>
          </p:cNvSpPr>
          <p:nvPr>
            <p:custDataLst>
              <p:tags r:id="rId3"/>
            </p:custDataLst>
          </p:nvPr>
        </p:nvSpPr>
        <p:spPr bwMode="auto">
          <a:xfrm>
            <a:off x="2066756" y="3324179"/>
            <a:ext cx="3466715" cy="584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795" b="1" dirty="0">
                <a:solidFill>
                  <a:srgbClr val="3C536A"/>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 </a:t>
            </a:r>
            <a:r>
              <a:rPr lang="en-US" altLang="zh-CN" sz="3795" b="1" dirty="0">
                <a:solidFill>
                  <a:srgbClr val="3C536A"/>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PART</a:t>
            </a:r>
            <a:endParaRPr lang="zh-CN" altLang="en-US" sz="3795" b="1" dirty="0">
              <a:solidFill>
                <a:srgbClr val="3C536A"/>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8" name="矩形 7"/>
          <p:cNvSpPr/>
          <p:nvPr/>
        </p:nvSpPr>
        <p:spPr>
          <a:xfrm>
            <a:off x="6009621" y="2748544"/>
            <a:ext cx="5336630" cy="830580"/>
          </a:xfrm>
          <a:prstGeom prst="rect">
            <a:avLst/>
          </a:prstGeom>
        </p:spPr>
        <p:txBody>
          <a:bodyPr wrap="square" lIns="0" tIns="0" rIns="0" bIns="0">
            <a:spAutoFit/>
          </a:bodyPr>
          <a:lstStyle/>
          <a:p>
            <a:pPr algn="ctr"/>
            <a:r>
              <a:rPr lang="en-US" altLang="zh-CN" sz="5400" b="1" dirty="0">
                <a:solidFill>
                  <a:srgbClr val="3C536A"/>
                </a:solidFill>
                <a:latin typeface="微软雅黑" panose="020B0503020204020204" pitchFamily="34" charset="-122"/>
                <a:ea typeface="微软雅黑" panose="020B0503020204020204" pitchFamily="34" charset="-122"/>
                <a:cs typeface="+mn-ea"/>
                <a:sym typeface="Arial" panose="020B0604020202020204" pitchFamily="34" charset="0"/>
              </a:rPr>
              <a:t>Introduction</a:t>
            </a:r>
            <a:endParaRPr lang="en-US" altLang="zh-CN" sz="5400" b="1" dirty="0">
              <a:solidFill>
                <a:srgbClr val="3C536A"/>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6" name="任意多边形 15"/>
          <p:cNvSpPr/>
          <p:nvPr/>
        </p:nvSpPr>
        <p:spPr>
          <a:xfrm>
            <a:off x="-586820" y="1955417"/>
            <a:ext cx="2653576" cy="3321816"/>
          </a:xfrm>
          <a:custGeom>
            <a:avLst/>
            <a:gdLst>
              <a:gd name="connsiteX0" fmla="*/ 0 w 5777679"/>
              <a:gd name="connsiteY0" fmla="*/ 0 h 7232650"/>
              <a:gd name="connsiteX1" fmla="*/ 4758761 w 5777679"/>
              <a:gd name="connsiteY1" fmla="*/ 0 h 7232650"/>
              <a:gd name="connsiteX2" fmla="*/ 5777679 w 5777679"/>
              <a:gd name="connsiteY2" fmla="*/ 7232650 h 7232650"/>
              <a:gd name="connsiteX3" fmla="*/ 0 w 5777679"/>
              <a:gd name="connsiteY3" fmla="*/ 7232650 h 7232650"/>
              <a:gd name="connsiteX4" fmla="*/ 0 w 5777679"/>
              <a:gd name="connsiteY4" fmla="*/ 0 h 723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7679" h="7232650">
                <a:moveTo>
                  <a:pt x="0" y="0"/>
                </a:moveTo>
                <a:lnTo>
                  <a:pt x="4758761" y="0"/>
                </a:lnTo>
                <a:lnTo>
                  <a:pt x="5777679" y="7232650"/>
                </a:lnTo>
                <a:lnTo>
                  <a:pt x="0" y="7232650"/>
                </a:lnTo>
                <a:lnTo>
                  <a:pt x="0" y="0"/>
                </a:lnTo>
                <a:close/>
              </a:path>
            </a:pathLst>
          </a:custGeom>
          <a:solidFill>
            <a:srgbClr val="3C536A"/>
          </a:solidFill>
          <a:ln>
            <a:gradFill>
              <a:gsLst>
                <a:gs pos="0">
                  <a:schemeClr val="accent1">
                    <a:lumMod val="5000"/>
                    <a:lumOff val="95000"/>
                  </a:schemeClr>
                </a:gs>
                <a:gs pos="100000">
                  <a:srgbClr val="3C536A"/>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4"/>
    </p:custData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858750" cy="7232650"/>
          </a:xfrm>
          <a:prstGeom prst="rect">
            <a:avLst/>
          </a:prstGeom>
        </p:spPr>
      </p:pic>
      <p:sp>
        <p:nvSpPr>
          <p:cNvPr id="3" name="矩形 2"/>
          <p:cNvSpPr/>
          <p:nvPr/>
        </p:nvSpPr>
        <p:spPr>
          <a:xfrm>
            <a:off x="0" y="1816125"/>
            <a:ext cx="12858750" cy="3600400"/>
          </a:xfrm>
          <a:prstGeom prst="rect">
            <a:avLst/>
          </a:prstGeom>
          <a:solidFill>
            <a:srgbClr val="3C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03" name="Text Box 9"/>
          <p:cNvSpPr txBox="1">
            <a:spLocks noChangeArrowheads="1"/>
          </p:cNvSpPr>
          <p:nvPr/>
        </p:nvSpPr>
        <p:spPr bwMode="auto">
          <a:xfrm>
            <a:off x="1748603" y="2175873"/>
            <a:ext cx="9427581" cy="2646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600" b="1" dirty="0">
                <a:ln>
                  <a:gradFill flip="none" rotWithShape="1">
                    <a:gsLst>
                      <a:gs pos="60000">
                        <a:schemeClr val="accent1">
                          <a:lumMod val="5000"/>
                          <a:lumOff val="95000"/>
                        </a:schemeClr>
                      </a:gs>
                      <a:gs pos="100000">
                        <a:schemeClr val="bg1">
                          <a:alpha val="0"/>
                        </a:schemeClr>
                      </a:gs>
                    </a:gsLst>
                    <a:lin ang="5400000" scaled="1"/>
                    <a:tileRect/>
                  </a:gradFill>
                </a:ln>
                <a:noFill/>
                <a:latin typeface="微软雅黑" panose="020B0503020204020204" pitchFamily="34" charset="-122"/>
                <a:ea typeface="微软雅黑" panose="020B0503020204020204" pitchFamily="34" charset="-122"/>
              </a:rPr>
              <a:t>THANKS</a:t>
            </a:r>
            <a:endParaRPr lang="zh-CN" altLang="zh-CN" sz="16600" b="1" dirty="0">
              <a:ln>
                <a:gradFill flip="none" rotWithShape="1">
                  <a:gsLst>
                    <a:gs pos="60000">
                      <a:schemeClr val="accent1">
                        <a:lumMod val="5000"/>
                        <a:lumOff val="95000"/>
                      </a:schemeClr>
                    </a:gs>
                    <a:gs pos="100000">
                      <a:schemeClr val="bg1">
                        <a:alpha val="0"/>
                      </a:schemeClr>
                    </a:gs>
                  </a:gsLst>
                  <a:lin ang="5400000" scaled="1"/>
                  <a:tileRect/>
                </a:gradFill>
              </a:ln>
              <a:noFill/>
              <a:latin typeface="微软雅黑" panose="020B0503020204020204" pitchFamily="34" charset="-122"/>
              <a:ea typeface="微软雅黑" panose="020B0503020204020204" pitchFamily="34" charset="-122"/>
            </a:endParaRPr>
          </a:p>
        </p:txBody>
      </p:sp>
      <p:sp>
        <p:nvSpPr>
          <p:cNvPr id="18" name="矩形 259"/>
          <p:cNvSpPr>
            <a:spLocks noChangeArrowheads="1"/>
          </p:cNvSpPr>
          <p:nvPr/>
        </p:nvSpPr>
        <p:spPr bwMode="auto">
          <a:xfrm>
            <a:off x="2884163" y="5087623"/>
            <a:ext cx="7090423" cy="184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200" dirty="0">
                <a:solidFill>
                  <a:schemeClr val="bg1"/>
                </a:solidFill>
                <a:cs typeface="Arial" panose="020B0604020202020204" pitchFamily="34" charset="0"/>
              </a:rPr>
              <a:t>	</a:t>
            </a:r>
            <a:endParaRPr lang="zh-CN" altLang="en-US" sz="1200" dirty="0">
              <a:solidFill>
                <a:schemeClr val="bg1"/>
              </a:solidFill>
              <a:cs typeface="Arial" panose="020B0604020202020204" pitchFamily="34" charset="0"/>
            </a:endParaRPr>
          </a:p>
        </p:txBody>
      </p:sp>
      <p:cxnSp>
        <p:nvCxnSpPr>
          <p:cNvPr id="23" name="直接连接符 22"/>
          <p:cNvCxnSpPr/>
          <p:nvPr/>
        </p:nvCxnSpPr>
        <p:spPr>
          <a:xfrm>
            <a:off x="0" y="5255019"/>
            <a:ext cx="12858750" cy="0"/>
          </a:xfrm>
          <a:prstGeom prst="line">
            <a:avLst/>
          </a:prstGeom>
          <a:ln>
            <a:gradFill flip="none" rotWithShape="1">
              <a:gsLst>
                <a:gs pos="100000">
                  <a:srgbClr val="FF6D3A"/>
                </a:gs>
                <a:gs pos="0">
                  <a:schemeClr val="accent1">
                    <a:lumMod val="30000"/>
                    <a:lumOff val="7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
          <p:cNvSpPr txBox="1"/>
          <p:nvPr/>
        </p:nvSpPr>
        <p:spPr>
          <a:xfrm>
            <a:off x="1026160" y="1384300"/>
            <a:ext cx="10836275" cy="2506980"/>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 Controller Area Network (CAN), a communication protocol pivotal in revolutionizing industries.CAN, widely employed in automotive and industrial applications, offers real-time communication among electronic control units, optimizing data exchange efficiently.</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a:p>
            <a:pPr algn="just"/>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Simulation allows us to ensuring that CAN devices seamlessly communicate and prioritize messages, </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s we explore the capabilities of virtual CAN interfaces and simulation scripts, we'll </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see</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 how CAN's robust design plays a pivotal role in ensuring reliability and efficiency in data transmission.</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任意多边形 36"/>
          <p:cNvSpPr/>
          <p:nvPr/>
        </p:nvSpPr>
        <p:spPr>
          <a:xfrm>
            <a:off x="3332" y="169854"/>
            <a:ext cx="492901" cy="617026"/>
          </a:xfrm>
          <a:custGeom>
            <a:avLst/>
            <a:gdLst>
              <a:gd name="connsiteX0" fmla="*/ 0 w 5777679"/>
              <a:gd name="connsiteY0" fmla="*/ 0 h 7232650"/>
              <a:gd name="connsiteX1" fmla="*/ 4758761 w 5777679"/>
              <a:gd name="connsiteY1" fmla="*/ 0 h 7232650"/>
              <a:gd name="connsiteX2" fmla="*/ 5777679 w 5777679"/>
              <a:gd name="connsiteY2" fmla="*/ 7232650 h 7232650"/>
              <a:gd name="connsiteX3" fmla="*/ 0 w 5777679"/>
              <a:gd name="connsiteY3" fmla="*/ 7232650 h 7232650"/>
              <a:gd name="connsiteX4" fmla="*/ 0 w 5777679"/>
              <a:gd name="connsiteY4" fmla="*/ 0 h 723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7679" h="7232650">
                <a:moveTo>
                  <a:pt x="0" y="0"/>
                </a:moveTo>
                <a:lnTo>
                  <a:pt x="4758761" y="0"/>
                </a:lnTo>
                <a:lnTo>
                  <a:pt x="5777679" y="7232650"/>
                </a:lnTo>
                <a:lnTo>
                  <a:pt x="0" y="7232650"/>
                </a:lnTo>
                <a:lnTo>
                  <a:pt x="0" y="0"/>
                </a:lnTo>
                <a:close/>
              </a:path>
            </a:pathLst>
          </a:custGeom>
          <a:solidFill>
            <a:srgbClr val="3C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标题 4"/>
          <p:cNvSpPr txBox="1"/>
          <p:nvPr/>
        </p:nvSpPr>
        <p:spPr>
          <a:xfrm>
            <a:off x="956945" y="520065"/>
            <a:ext cx="10724515" cy="499110"/>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a:t>
            </a:r>
            <a:r>
              <a:rPr lang="en-US" altLang="zh-CN" sz="2800" dirty="0">
                <a:solidFill>
                  <a:schemeClr val="accent1">
                    <a:lumMod val="5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Controller Area Network (CAN)</a:t>
            </a:r>
            <a:endParaRPr lang="en-US" altLang="zh-CN" sz="2800" dirty="0">
              <a:solidFill>
                <a:schemeClr val="accent1">
                  <a:lumMod val="5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2" name="Picture 1"/>
          <p:cNvPicPr>
            <a:picLocks noChangeAspect="1"/>
          </p:cNvPicPr>
          <p:nvPr/>
        </p:nvPicPr>
        <p:blipFill>
          <a:blip r:embed="rId1"/>
          <a:stretch>
            <a:fillRect/>
          </a:stretch>
        </p:blipFill>
        <p:spPr>
          <a:xfrm>
            <a:off x="2324735" y="3891280"/>
            <a:ext cx="7155815" cy="2880360"/>
          </a:xfrm>
          <a:prstGeom prst="rect">
            <a:avLst/>
          </a:prstGeom>
        </p:spPr>
      </p:pic>
    </p:spTree>
  </p:cSld>
  <p:clrMapOvr>
    <a:masterClrMapping/>
  </p:clrMapOvr>
  <p:transition spd="slow">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 name="任意多边形 36"/>
          <p:cNvSpPr/>
          <p:nvPr/>
        </p:nvSpPr>
        <p:spPr>
          <a:xfrm>
            <a:off x="3332" y="169854"/>
            <a:ext cx="492901" cy="617026"/>
          </a:xfrm>
          <a:custGeom>
            <a:avLst/>
            <a:gdLst>
              <a:gd name="connsiteX0" fmla="*/ 0 w 5777679"/>
              <a:gd name="connsiteY0" fmla="*/ 0 h 7232650"/>
              <a:gd name="connsiteX1" fmla="*/ 4758761 w 5777679"/>
              <a:gd name="connsiteY1" fmla="*/ 0 h 7232650"/>
              <a:gd name="connsiteX2" fmla="*/ 5777679 w 5777679"/>
              <a:gd name="connsiteY2" fmla="*/ 7232650 h 7232650"/>
              <a:gd name="connsiteX3" fmla="*/ 0 w 5777679"/>
              <a:gd name="connsiteY3" fmla="*/ 7232650 h 7232650"/>
              <a:gd name="connsiteX4" fmla="*/ 0 w 5777679"/>
              <a:gd name="connsiteY4" fmla="*/ 0 h 723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7679" h="7232650">
                <a:moveTo>
                  <a:pt x="0" y="0"/>
                </a:moveTo>
                <a:lnTo>
                  <a:pt x="4758761" y="0"/>
                </a:lnTo>
                <a:lnTo>
                  <a:pt x="5777679" y="7232650"/>
                </a:lnTo>
                <a:lnTo>
                  <a:pt x="0" y="7232650"/>
                </a:lnTo>
                <a:lnTo>
                  <a:pt x="0" y="0"/>
                </a:lnTo>
                <a:close/>
              </a:path>
            </a:pathLst>
          </a:custGeom>
          <a:solidFill>
            <a:srgbClr val="3C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标题 4"/>
          <p:cNvSpPr txBox="1"/>
          <p:nvPr/>
        </p:nvSpPr>
        <p:spPr>
          <a:xfrm>
            <a:off x="524510" y="681355"/>
            <a:ext cx="11019790" cy="491490"/>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Overview of Communication and Multithreading Simulation</a:t>
            </a:r>
            <a:endPar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just"/>
            <a:endPar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3" name="Text Box 2"/>
          <p:cNvSpPr txBox="1"/>
          <p:nvPr/>
        </p:nvSpPr>
        <p:spPr>
          <a:xfrm>
            <a:off x="524510" y="1416050"/>
            <a:ext cx="11979275" cy="4399915"/>
          </a:xfrm>
          <a:prstGeom prst="rect">
            <a:avLst/>
          </a:prstGeom>
          <a:noFill/>
        </p:spPr>
        <p:txBody>
          <a:bodyPr wrap="square" rtlCol="0">
            <a:spAutoFit/>
          </a:bodyPr>
          <a:p>
            <a:r>
              <a:rPr lang="en-US" sz="2000"/>
              <a:t> The focus is on message prioritization, where the unique identifier in CAN messages determines both content and priority. </a:t>
            </a:r>
            <a:endParaRPr lang="en-US" sz="2000"/>
          </a:p>
          <a:p>
            <a:pPr marL="342900" indent="-342900" algn="just">
              <a:buFont typeface="Wingdings" panose="05000000000000000000" charset="0"/>
              <a:buChar char="v"/>
            </a:pPr>
            <a:r>
              <a:rPr lang="en-US" sz="2000"/>
              <a:t>It introduces interfaces and explains how these virtual interfaces are utilized in the context of the provided code, specifically in the simulation of CAN messages and further explores the central_control.py script, which serves as a control unit for a node on a simulated CAN bus. The script continuously listens for incoming CAN messages and handles them based on their message ID. </a:t>
            </a:r>
            <a:endParaRPr lang="en-US" sz="2000"/>
          </a:p>
          <a:p>
            <a:pPr marL="342900" indent="-342900" algn="just">
              <a:buFont typeface="Wingdings" panose="05000000000000000000" charset="0"/>
              <a:buChar char="v"/>
            </a:pPr>
            <a:r>
              <a:rPr lang="en-US" sz="2000"/>
              <a:t>A real-time visualization script is introduced, utilizing the 'matplotlib' library to create dynamic plots representing CAN messages received on virtual CAN interfaces. </a:t>
            </a:r>
            <a:endParaRPr lang="en-US" sz="2000"/>
          </a:p>
          <a:p>
            <a:pPr marL="342900" indent="-342900" algn="just">
              <a:buFont typeface="Wingdings" panose="05000000000000000000" charset="0"/>
              <a:buChar char="v"/>
            </a:pPr>
            <a:r>
              <a:rPr lang="en-US" sz="2000"/>
              <a:t>The discussion then shifts to the simulation of a CAN system </a:t>
            </a:r>
            <a:r>
              <a:rPr lang="en-US" sz="2000">
                <a:sym typeface="+mn-ea"/>
              </a:rPr>
              <a:t>addresses the concept of a race condition in multithreading. The use of a lock to address the potential race condition is explained, emphasizing the importance of proper synchronization in a multi-threaded environment </a:t>
            </a:r>
            <a:r>
              <a:rPr lang="en-US" sz="2000"/>
              <a:t>with three nodes.The provided code uses Python's threading and queue mechanisms to simulate message handling by different nodes, message prioritization, and visualization of CAN message priorities over time.</a:t>
            </a:r>
            <a:endParaRPr lang="en-US" sz="2000"/>
          </a:p>
          <a:p>
            <a:pPr algn="just"/>
            <a:endParaRPr lang="en-US"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标题 4"/>
          <p:cNvSpPr txBox="1"/>
          <p:nvPr/>
        </p:nvSpPr>
        <p:spPr>
          <a:xfrm>
            <a:off x="956945" y="1370965"/>
            <a:ext cx="10836275" cy="4490085"/>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vcan0 and vcan1 are software-based interfaces simulating a CAN bus on a computer.</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Essential tools for creating a virtual environment for CAN communication.</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mn-ea"/>
              </a:rPr>
              <a:t>'vcan' Module,</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mn-ea"/>
              </a:rPr>
              <a:t>kernel module is a piece of code that can be loaded and unloaded into the kernel.Provides necessary functionalities for virtual interfaces.</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algn="just"/>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charset="0"/>
              <a:buChar char="v"/>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Facilitate Testing: Allow developers to simulate CAN communication without physical components.</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charset="0"/>
              <a:buChar char="v"/>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Debugging: Aid in identifying issues, testing scenarios, and debugging software before deploying on real hardware.</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charset="0"/>
              <a:buChar char="v"/>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Versatility: Provide a flexible environment for testing various CAN scenarios without the need for physical connections. </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algn="just"/>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sudo modprobe vcan</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charset="0"/>
              <a:buChar char="v"/>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Enables the virtual CAN interfaces (vcan0 and vcan1) for use.</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charset="0"/>
              <a:buChar char="v"/>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Necessary step for the virtual interfaces to function properly.</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en-US" altLang="zh-CN" sz="1800" dirty="0">
              <a:latin typeface="微软雅黑" panose="020B0503020204020204" pitchFamily="34" charset="-122"/>
              <a:ea typeface="微软雅黑" panose="020B0503020204020204" pitchFamily="34" charset="-122"/>
            </a:endParaRPr>
          </a:p>
          <a:p>
            <a:pPr algn="just"/>
            <a:r>
              <a:rPr lang="en-US" altLang="zh-CN" sz="1800" dirty="0">
                <a:latin typeface="微软雅黑" panose="020B0503020204020204" pitchFamily="34" charset="-122"/>
                <a:ea typeface="微软雅黑" panose="020B0503020204020204" pitchFamily="34" charset="-122"/>
              </a:rPr>
              <a:t> </a:t>
            </a:r>
            <a:endParaRPr lang="en-US" altLang="zh-CN" sz="1800" dirty="0">
              <a:latin typeface="微软雅黑" panose="020B0503020204020204" pitchFamily="34" charset="-122"/>
              <a:ea typeface="微软雅黑" panose="020B0503020204020204" pitchFamily="34" charset="-122"/>
            </a:endParaRPr>
          </a:p>
        </p:txBody>
      </p:sp>
      <p:sp>
        <p:nvSpPr>
          <p:cNvPr id="37" name="任意多边形 36"/>
          <p:cNvSpPr/>
          <p:nvPr/>
        </p:nvSpPr>
        <p:spPr>
          <a:xfrm>
            <a:off x="3332" y="169854"/>
            <a:ext cx="492901" cy="617026"/>
          </a:xfrm>
          <a:custGeom>
            <a:avLst/>
            <a:gdLst>
              <a:gd name="connsiteX0" fmla="*/ 0 w 5777679"/>
              <a:gd name="connsiteY0" fmla="*/ 0 h 7232650"/>
              <a:gd name="connsiteX1" fmla="*/ 4758761 w 5777679"/>
              <a:gd name="connsiteY1" fmla="*/ 0 h 7232650"/>
              <a:gd name="connsiteX2" fmla="*/ 5777679 w 5777679"/>
              <a:gd name="connsiteY2" fmla="*/ 7232650 h 7232650"/>
              <a:gd name="connsiteX3" fmla="*/ 0 w 5777679"/>
              <a:gd name="connsiteY3" fmla="*/ 7232650 h 7232650"/>
              <a:gd name="connsiteX4" fmla="*/ 0 w 5777679"/>
              <a:gd name="connsiteY4" fmla="*/ 0 h 723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7679" h="7232650">
                <a:moveTo>
                  <a:pt x="0" y="0"/>
                </a:moveTo>
                <a:lnTo>
                  <a:pt x="4758761" y="0"/>
                </a:lnTo>
                <a:lnTo>
                  <a:pt x="5777679" y="7232650"/>
                </a:lnTo>
                <a:lnTo>
                  <a:pt x="0" y="7232650"/>
                </a:lnTo>
                <a:lnTo>
                  <a:pt x="0" y="0"/>
                </a:lnTo>
                <a:close/>
              </a:path>
            </a:pathLst>
          </a:custGeom>
          <a:solidFill>
            <a:srgbClr val="3C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标题 4"/>
          <p:cNvSpPr txBox="1"/>
          <p:nvPr/>
        </p:nvSpPr>
        <p:spPr>
          <a:xfrm>
            <a:off x="956945" y="520065"/>
            <a:ext cx="10724515" cy="499110"/>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a:t>
            </a:r>
            <a:r>
              <a:rPr lang="en-US" altLang="zh-CN" sz="2800" dirty="0">
                <a:solidFill>
                  <a:schemeClr val="accent1">
                    <a:lumMod val="5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Virtual CAN Interfaces (vcan0 and vcan1)</a:t>
            </a:r>
            <a:endParaRPr lang="en-US" altLang="zh-CN" sz="2800" dirty="0">
              <a:solidFill>
                <a:schemeClr val="accent1">
                  <a:lumMod val="5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标题 4"/>
          <p:cNvSpPr txBox="1"/>
          <p:nvPr/>
        </p:nvSpPr>
        <p:spPr>
          <a:xfrm>
            <a:off x="982345" y="592455"/>
            <a:ext cx="10816590" cy="2920365"/>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Here,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'can_simulator.py' serves as a crucial component in simulating CAN messages on virtual CAN channels.</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F</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ocusing on Multiprocessing and Concurrent Simulation</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charset="0"/>
              <a:buChar char="v"/>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The script leverages the 'multiprocessing' module, allowing for concurrent execution of processes.</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charset="0"/>
              <a:buChar char="v"/>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Two distinct processes ('p1' and 'p2') simulate CAN traffic on 'vcan0' and 'vcan1' simultaneously.</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任意多边形 36"/>
          <p:cNvSpPr/>
          <p:nvPr/>
        </p:nvSpPr>
        <p:spPr>
          <a:xfrm>
            <a:off x="3332" y="169854"/>
            <a:ext cx="492901" cy="617026"/>
          </a:xfrm>
          <a:custGeom>
            <a:avLst/>
            <a:gdLst>
              <a:gd name="connsiteX0" fmla="*/ 0 w 5777679"/>
              <a:gd name="connsiteY0" fmla="*/ 0 h 7232650"/>
              <a:gd name="connsiteX1" fmla="*/ 4758761 w 5777679"/>
              <a:gd name="connsiteY1" fmla="*/ 0 h 7232650"/>
              <a:gd name="connsiteX2" fmla="*/ 5777679 w 5777679"/>
              <a:gd name="connsiteY2" fmla="*/ 7232650 h 7232650"/>
              <a:gd name="connsiteX3" fmla="*/ 0 w 5777679"/>
              <a:gd name="connsiteY3" fmla="*/ 7232650 h 7232650"/>
              <a:gd name="connsiteX4" fmla="*/ 0 w 5777679"/>
              <a:gd name="connsiteY4" fmla="*/ 0 h 723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7679" h="7232650">
                <a:moveTo>
                  <a:pt x="0" y="0"/>
                </a:moveTo>
                <a:lnTo>
                  <a:pt x="4758761" y="0"/>
                </a:lnTo>
                <a:lnTo>
                  <a:pt x="5777679" y="7232650"/>
                </a:lnTo>
                <a:lnTo>
                  <a:pt x="0" y="7232650"/>
                </a:lnTo>
                <a:lnTo>
                  <a:pt x="0" y="0"/>
                </a:lnTo>
                <a:close/>
              </a:path>
            </a:pathLst>
          </a:custGeom>
          <a:solidFill>
            <a:srgbClr val="3C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标题 4"/>
          <p:cNvSpPr txBox="1"/>
          <p:nvPr/>
        </p:nvSpPr>
        <p:spPr>
          <a:xfrm>
            <a:off x="982345" y="304165"/>
            <a:ext cx="10724515" cy="499110"/>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altLang="zh-CN" sz="2800" dirty="0">
                <a:solidFill>
                  <a:schemeClr val="accent1">
                    <a:lumMod val="5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CAN Simulation with 'can_simulator.py'</a:t>
            </a:r>
            <a:endParaRPr lang="en-US" altLang="zh-CN" sz="2800" dirty="0">
              <a:solidFill>
                <a:schemeClr val="accent1">
                  <a:lumMod val="5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2" name="Picture 1"/>
          <p:cNvPicPr>
            <a:picLocks noChangeAspect="1"/>
          </p:cNvPicPr>
          <p:nvPr/>
        </p:nvPicPr>
        <p:blipFill>
          <a:blip r:embed="rId1"/>
          <a:stretch>
            <a:fillRect/>
          </a:stretch>
        </p:blipFill>
        <p:spPr>
          <a:xfrm>
            <a:off x="982345" y="3040380"/>
            <a:ext cx="11254105" cy="887730"/>
          </a:xfrm>
          <a:prstGeom prst="rect">
            <a:avLst/>
          </a:prstGeom>
        </p:spPr>
      </p:pic>
      <p:pic>
        <p:nvPicPr>
          <p:cNvPr id="3" name="Picture 2"/>
          <p:cNvPicPr>
            <a:picLocks noChangeAspect="1"/>
          </p:cNvPicPr>
          <p:nvPr/>
        </p:nvPicPr>
        <p:blipFill>
          <a:blip r:embed="rId2"/>
          <a:stretch>
            <a:fillRect/>
          </a:stretch>
        </p:blipFill>
        <p:spPr>
          <a:xfrm>
            <a:off x="982345" y="3928110"/>
            <a:ext cx="5248275" cy="1344930"/>
          </a:xfrm>
          <a:prstGeom prst="rect">
            <a:avLst/>
          </a:prstGeom>
        </p:spPr>
      </p:pic>
      <p:pic>
        <p:nvPicPr>
          <p:cNvPr id="4" name="Picture 3"/>
          <p:cNvPicPr>
            <a:picLocks noChangeAspect="1"/>
          </p:cNvPicPr>
          <p:nvPr/>
        </p:nvPicPr>
        <p:blipFill>
          <a:blip r:embed="rId3"/>
          <a:stretch>
            <a:fillRect/>
          </a:stretch>
        </p:blipFill>
        <p:spPr>
          <a:xfrm>
            <a:off x="6230620" y="3928745"/>
            <a:ext cx="6031230" cy="1344295"/>
          </a:xfrm>
          <a:prstGeom prst="rect">
            <a:avLst/>
          </a:prstGeom>
        </p:spPr>
      </p:pic>
      <p:sp>
        <p:nvSpPr>
          <p:cNvPr id="5" name="标题 4"/>
          <p:cNvSpPr txBox="1"/>
          <p:nvPr/>
        </p:nvSpPr>
        <p:spPr>
          <a:xfrm>
            <a:off x="956945" y="5704205"/>
            <a:ext cx="11279505" cy="1004570"/>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85750" indent="-285750" algn="just">
              <a:buFont typeface="Wingdings" panose="05000000000000000000" charset="0"/>
              <a:buChar char="v"/>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CAN utilized for creating CAN messages and handaling the Communication on virtual channels.</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charset="0"/>
              <a:buChar char="v"/>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It creates a CAN bus object and sends custom CAN messages with specified arbitaration ID and DATA</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buFont typeface="Wingdings" panose="05000000000000000000" charset="0"/>
            </a:pP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标题 4"/>
          <p:cNvSpPr txBox="1"/>
          <p:nvPr/>
        </p:nvSpPr>
        <p:spPr>
          <a:xfrm>
            <a:off x="1028700" y="2865120"/>
            <a:ext cx="10836275" cy="2506980"/>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andump is a powerful tool used for monitoring and capturing CAN bus messages in real-time.</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charset="0"/>
              <a:buChar char="v"/>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Features:</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algn="just"/>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Monitors and logs messages sent on the CAN bus.</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algn="just"/>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Offers a detailed view of the CAN frame including the CAN ID and data payload.</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charset="0"/>
              <a:buChar char="v"/>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Use Cases:</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algn="just"/>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Debugging and troubleshooting in CAN communication systems.</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algn="just"/>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Analyzing network traffic for performance optimization.</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charset="0"/>
              <a:buChar char="v"/>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Interpretation:</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algn="just"/>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vcan0: Virtual CAN interface used for monitoring.</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algn="just"/>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101: CAN ID in hexadecimal.</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algn="just"/>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[8]: Indicates the CAN frame has a payload of 8 bytes.</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algn="just"/>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48 65 6C 6C 6F 43 41 4E: Hexadecimal values representing the ASCII string "HelloCAN".</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任意多边形 36"/>
          <p:cNvSpPr/>
          <p:nvPr/>
        </p:nvSpPr>
        <p:spPr>
          <a:xfrm>
            <a:off x="3332" y="169854"/>
            <a:ext cx="492901" cy="617026"/>
          </a:xfrm>
          <a:custGeom>
            <a:avLst/>
            <a:gdLst>
              <a:gd name="connsiteX0" fmla="*/ 0 w 5777679"/>
              <a:gd name="connsiteY0" fmla="*/ 0 h 7232650"/>
              <a:gd name="connsiteX1" fmla="*/ 4758761 w 5777679"/>
              <a:gd name="connsiteY1" fmla="*/ 0 h 7232650"/>
              <a:gd name="connsiteX2" fmla="*/ 5777679 w 5777679"/>
              <a:gd name="connsiteY2" fmla="*/ 7232650 h 7232650"/>
              <a:gd name="connsiteX3" fmla="*/ 0 w 5777679"/>
              <a:gd name="connsiteY3" fmla="*/ 7232650 h 7232650"/>
              <a:gd name="connsiteX4" fmla="*/ 0 w 5777679"/>
              <a:gd name="connsiteY4" fmla="*/ 0 h 723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7679" h="7232650">
                <a:moveTo>
                  <a:pt x="0" y="0"/>
                </a:moveTo>
                <a:lnTo>
                  <a:pt x="4758761" y="0"/>
                </a:lnTo>
                <a:lnTo>
                  <a:pt x="5777679" y="7232650"/>
                </a:lnTo>
                <a:lnTo>
                  <a:pt x="0" y="7232650"/>
                </a:lnTo>
                <a:lnTo>
                  <a:pt x="0" y="0"/>
                </a:lnTo>
                <a:close/>
              </a:path>
            </a:pathLst>
          </a:custGeom>
          <a:solidFill>
            <a:srgbClr val="3C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标题 4"/>
          <p:cNvSpPr txBox="1"/>
          <p:nvPr/>
        </p:nvSpPr>
        <p:spPr>
          <a:xfrm>
            <a:off x="956945" y="375920"/>
            <a:ext cx="10724515" cy="499110"/>
          </a:xfrm>
          <a:prstGeom prst="rect">
            <a:avLst/>
          </a:prstGeom>
        </p:spPr>
        <p:txBody>
          <a:bodyPr vert="horz" lIns="96410" tIns="48205" rIns="96410" bIns="482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CAN Message Monitoring with candump</a:t>
            </a:r>
            <a:endPar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3" name="Picture 2"/>
          <p:cNvPicPr>
            <a:picLocks noChangeAspect="1"/>
          </p:cNvPicPr>
          <p:nvPr/>
        </p:nvPicPr>
        <p:blipFill>
          <a:blip r:embed="rId1"/>
          <a:stretch>
            <a:fillRect/>
          </a:stretch>
        </p:blipFill>
        <p:spPr>
          <a:xfrm>
            <a:off x="6861810" y="4120515"/>
            <a:ext cx="5584190" cy="9207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629910" y="2536190"/>
            <a:ext cx="6239510" cy="2387600"/>
          </a:xfrm>
          <a:prstGeom prst="rect">
            <a:avLst/>
          </a:prstGeom>
        </p:spPr>
        <p:txBody>
          <a:bodyPr wrap="square" lIns="0" tIns="0" rIns="0" bIns="0">
            <a:noAutofit/>
          </a:bodyPr>
          <a:lstStyle/>
          <a:p>
            <a:pPr algn="ctr"/>
            <a:r>
              <a:rPr lang="zh-CN" altLang="en-US" sz="3600" b="1" dirty="0">
                <a:solidFill>
                  <a:srgbClr val="3C536A"/>
                </a:solidFill>
                <a:latin typeface="微软雅黑" panose="020B0503020204020204" pitchFamily="34" charset="-122"/>
                <a:ea typeface="微软雅黑" panose="020B0503020204020204" pitchFamily="34" charset="-122"/>
                <a:cs typeface="+mn-ea"/>
                <a:sym typeface="Arial" panose="020B0604020202020204" pitchFamily="34" charset="0"/>
              </a:rPr>
              <a:t>Communication </a:t>
            </a:r>
            <a:r>
              <a:rPr lang="en-US" altLang="zh-CN" sz="3600" b="1" dirty="0">
                <a:solidFill>
                  <a:srgbClr val="3C536A"/>
                </a:solidFill>
                <a:latin typeface="微软雅黑" panose="020B0503020204020204" pitchFamily="34" charset="-122"/>
                <a:ea typeface="微软雅黑" panose="020B0503020204020204" pitchFamily="34" charset="-122"/>
                <a:cs typeface="+mn-ea"/>
                <a:sym typeface="Arial" panose="020B0604020202020204" pitchFamily="34" charset="0"/>
              </a:rPr>
              <a:t>&amp;</a:t>
            </a:r>
            <a:r>
              <a:rPr lang="zh-CN" altLang="en-US" sz="3600" b="1" dirty="0">
                <a:solidFill>
                  <a:srgbClr val="3C536A"/>
                </a:solidFill>
                <a:latin typeface="微软雅黑" panose="020B0503020204020204" pitchFamily="34" charset="-122"/>
                <a:ea typeface="微软雅黑" panose="020B0503020204020204" pitchFamily="34" charset="-122"/>
                <a:cs typeface="+mn-ea"/>
                <a:sym typeface="Arial" panose="020B0604020202020204" pitchFamily="34" charset="0"/>
              </a:rPr>
              <a:t> Visualization</a:t>
            </a:r>
            <a:endParaRPr lang="zh-CN" altLang="en-US" sz="3600" b="1" dirty="0">
              <a:solidFill>
                <a:srgbClr val="3C536A"/>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 name="文本框 2"/>
          <p:cNvSpPr txBox="1">
            <a:spLocks noChangeArrowheads="1"/>
          </p:cNvSpPr>
          <p:nvPr>
            <p:custDataLst>
              <p:tags r:id="rId1"/>
            </p:custDataLst>
          </p:nvPr>
        </p:nvSpPr>
        <p:spPr bwMode="auto">
          <a:xfrm>
            <a:off x="1582725" y="1955417"/>
            <a:ext cx="4434778" cy="322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5" b="1" dirty="0">
                <a:solidFill>
                  <a:srgbClr val="3C536A"/>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02</a:t>
            </a:r>
            <a:endParaRPr lang="zh-CN" altLang="en-US" sz="20985" b="1" dirty="0">
              <a:solidFill>
                <a:srgbClr val="3C536A"/>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5" name="直接连接符 14"/>
          <p:cNvCxnSpPr/>
          <p:nvPr>
            <p:custDataLst>
              <p:tags r:id="rId2"/>
            </p:custDataLst>
          </p:nvPr>
        </p:nvCxnSpPr>
        <p:spPr>
          <a:xfrm>
            <a:off x="6319941" y="3616325"/>
            <a:ext cx="4860006"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 name="文本框 11"/>
          <p:cNvSpPr txBox="1">
            <a:spLocks noChangeArrowheads="1"/>
          </p:cNvSpPr>
          <p:nvPr>
            <p:custDataLst>
              <p:tags r:id="rId3"/>
            </p:custDataLst>
          </p:nvPr>
        </p:nvSpPr>
        <p:spPr bwMode="auto">
          <a:xfrm>
            <a:off x="2066756" y="3324179"/>
            <a:ext cx="3466715" cy="584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795" b="1" dirty="0">
                <a:solidFill>
                  <a:srgbClr val="3C536A"/>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 </a:t>
            </a:r>
            <a:r>
              <a:rPr lang="en-US" altLang="zh-CN" sz="3795" b="1" dirty="0">
                <a:solidFill>
                  <a:srgbClr val="3C536A"/>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PART</a:t>
            </a:r>
            <a:endParaRPr lang="zh-CN" altLang="en-US" sz="3795" b="1" dirty="0">
              <a:solidFill>
                <a:srgbClr val="3C536A"/>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17" name="任意多边形 16"/>
          <p:cNvSpPr/>
          <p:nvPr/>
        </p:nvSpPr>
        <p:spPr>
          <a:xfrm>
            <a:off x="-586820" y="1955417"/>
            <a:ext cx="2653576" cy="3321816"/>
          </a:xfrm>
          <a:custGeom>
            <a:avLst/>
            <a:gdLst>
              <a:gd name="connsiteX0" fmla="*/ 0 w 5777679"/>
              <a:gd name="connsiteY0" fmla="*/ 0 h 7232650"/>
              <a:gd name="connsiteX1" fmla="*/ 4758761 w 5777679"/>
              <a:gd name="connsiteY1" fmla="*/ 0 h 7232650"/>
              <a:gd name="connsiteX2" fmla="*/ 5777679 w 5777679"/>
              <a:gd name="connsiteY2" fmla="*/ 7232650 h 7232650"/>
              <a:gd name="connsiteX3" fmla="*/ 0 w 5777679"/>
              <a:gd name="connsiteY3" fmla="*/ 7232650 h 7232650"/>
              <a:gd name="connsiteX4" fmla="*/ 0 w 5777679"/>
              <a:gd name="connsiteY4" fmla="*/ 0 h 723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7679" h="7232650">
                <a:moveTo>
                  <a:pt x="0" y="0"/>
                </a:moveTo>
                <a:lnTo>
                  <a:pt x="4758761" y="0"/>
                </a:lnTo>
                <a:lnTo>
                  <a:pt x="5777679" y="7232650"/>
                </a:lnTo>
                <a:lnTo>
                  <a:pt x="0" y="7232650"/>
                </a:lnTo>
                <a:lnTo>
                  <a:pt x="0" y="0"/>
                </a:lnTo>
                <a:close/>
              </a:path>
            </a:pathLst>
          </a:custGeom>
          <a:solidFill>
            <a:srgbClr val="3C536A"/>
          </a:solidFill>
          <a:ln>
            <a:gradFill>
              <a:gsLst>
                <a:gs pos="0">
                  <a:schemeClr val="accent1">
                    <a:lumMod val="5000"/>
                    <a:lumOff val="95000"/>
                  </a:schemeClr>
                </a:gs>
                <a:gs pos="100000">
                  <a:srgbClr val="3C536A"/>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4"/>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sld>
</file>

<file path=ppt/tags/tag1.xml><?xml version="1.0" encoding="utf-8"?>
<p:tagLst xmlns:p="http://schemas.openxmlformats.org/presentationml/2006/main">
  <p:tag name="MH" val="20160830110146"/>
  <p:tag name="MH_LIBRARY" val="CONTENTS"/>
  <p:tag name="MH_TYPE" val="NUMBER"/>
  <p:tag name="ID" val="553512"/>
  <p:tag name="MH_ORDER" val="1"/>
</p:tagLst>
</file>

<file path=ppt/tags/tag10.xml><?xml version="1.0" encoding="utf-8"?>
<p:tagLst xmlns:p="http://schemas.openxmlformats.org/presentationml/2006/main">
  <p:tag name="MH" val="20160830110146"/>
  <p:tag name="MH_LIBRARY" val="CONTENTS"/>
  <p:tag name="MH_TYPE" val="ENTRY"/>
  <p:tag name="ID" val="553512"/>
  <p:tag name="MH_ORDER" val="4"/>
</p:tagLst>
</file>

<file path=ppt/tags/tag11.xml><?xml version="1.0" encoding="utf-8"?>
<p:tagLst xmlns:p="http://schemas.openxmlformats.org/presentationml/2006/main">
  <p:tag name="MH" val="20160830110146"/>
  <p:tag name="MH_LIBRARY" val="CONTENTS"/>
  <p:tag name="MH_TYPE" val="NUMBER"/>
  <p:tag name="ID" val="553512"/>
  <p:tag name="MH_ORDER" val="3"/>
</p:tagLst>
</file>

<file path=ppt/tags/tag12.xml><?xml version="1.0" encoding="utf-8"?>
<p:tagLst xmlns:p="http://schemas.openxmlformats.org/presentationml/2006/main">
  <p:tag name="MH" val="20161022204031"/>
  <p:tag name="MH_LIBRARY" val="GRAPHIC"/>
  <p:tag name="MH_ORDER" val="文本框 2"/>
</p:tagLst>
</file>

<file path=ppt/tags/tag13.xml><?xml version="1.0" encoding="utf-8"?>
<p:tagLst xmlns:p="http://schemas.openxmlformats.org/presentationml/2006/main">
  <p:tag name="MH" val="20161022204031"/>
  <p:tag name="MH_LIBRARY" val="GRAPHIC"/>
  <p:tag name="MH_ORDER" val="Straight Connector 6"/>
</p:tagLst>
</file>

<file path=ppt/tags/tag14.xml><?xml version="1.0" encoding="utf-8"?>
<p:tagLst xmlns:p="http://schemas.openxmlformats.org/presentationml/2006/main">
  <p:tag name="MH" val="20161022204031"/>
  <p:tag name="MH_LIBRARY" val="GRAPHIC"/>
  <p:tag name="MH_ORDER" val="文本框 11"/>
</p:tagLst>
</file>

<file path=ppt/tags/tag15.xml><?xml version="1.0" encoding="utf-8"?>
<p:tagLst xmlns:p="http://schemas.openxmlformats.org/presentationml/2006/main">
  <p:tag name="MH" val="20161022204031"/>
  <p:tag name="MH_LIBRARY" val="GRAPHIC"/>
</p:tagLst>
</file>

<file path=ppt/tags/tag16.xml><?xml version="1.0" encoding="utf-8"?>
<p:tagLst xmlns:p="http://schemas.openxmlformats.org/presentationml/2006/main">
  <p:tag name="MH" val="20161022204031"/>
  <p:tag name="MH_LIBRARY" val="GRAPHIC"/>
  <p:tag name="MH_ORDER" val="文本框 2"/>
</p:tagLst>
</file>

<file path=ppt/tags/tag17.xml><?xml version="1.0" encoding="utf-8"?>
<p:tagLst xmlns:p="http://schemas.openxmlformats.org/presentationml/2006/main">
  <p:tag name="MH" val="20161022204031"/>
  <p:tag name="MH_LIBRARY" val="GRAPHIC"/>
  <p:tag name="MH_ORDER" val="Straight Connector 6"/>
</p:tagLst>
</file>

<file path=ppt/tags/tag18.xml><?xml version="1.0" encoding="utf-8"?>
<p:tagLst xmlns:p="http://schemas.openxmlformats.org/presentationml/2006/main">
  <p:tag name="MH" val="20161022204031"/>
  <p:tag name="MH_LIBRARY" val="GRAPHIC"/>
  <p:tag name="MH_ORDER" val="文本框 11"/>
</p:tagLst>
</file>

<file path=ppt/tags/tag19.xml><?xml version="1.0" encoding="utf-8"?>
<p:tagLst xmlns:p="http://schemas.openxmlformats.org/presentationml/2006/main">
  <p:tag name="MH" val="20161022204031"/>
  <p:tag name="MH_LIBRARY" val="GRAPHIC"/>
</p:tagLst>
</file>

<file path=ppt/tags/tag2.xml><?xml version="1.0" encoding="utf-8"?>
<p:tagLst xmlns:p="http://schemas.openxmlformats.org/presentationml/2006/main">
  <p:tag name="MH" val="20160830110146"/>
  <p:tag name="MH_LIBRARY" val="CONTENTS"/>
  <p:tag name="MH_TYPE" val="ENTRY"/>
  <p:tag name="ID" val="553512"/>
  <p:tag name="MH_ORDER" val="1"/>
</p:tagLst>
</file>

<file path=ppt/tags/tag20.xml><?xml version="1.0" encoding="utf-8"?>
<p:tagLst xmlns:p="http://schemas.openxmlformats.org/presentationml/2006/main">
  <p:tag name="MH" val="20161022204031"/>
  <p:tag name="MH_LIBRARY" val="GRAPHIC"/>
  <p:tag name="MH_ORDER" val="文本框 2"/>
</p:tagLst>
</file>

<file path=ppt/tags/tag21.xml><?xml version="1.0" encoding="utf-8"?>
<p:tagLst xmlns:p="http://schemas.openxmlformats.org/presentationml/2006/main">
  <p:tag name="MH" val="20161022204031"/>
  <p:tag name="MH_LIBRARY" val="GRAPHIC"/>
  <p:tag name="MH_ORDER" val="Straight Connector 6"/>
</p:tagLst>
</file>

<file path=ppt/tags/tag22.xml><?xml version="1.0" encoding="utf-8"?>
<p:tagLst xmlns:p="http://schemas.openxmlformats.org/presentationml/2006/main">
  <p:tag name="MH" val="20161022204031"/>
  <p:tag name="MH_LIBRARY" val="GRAPHIC"/>
  <p:tag name="MH_ORDER" val="文本框 11"/>
</p:tagLst>
</file>

<file path=ppt/tags/tag23.xml><?xml version="1.0" encoding="utf-8"?>
<p:tagLst xmlns:p="http://schemas.openxmlformats.org/presentationml/2006/main">
  <p:tag name="MH" val="20161022204031"/>
  <p:tag name="MH_LIBRARY" val="GRAPHIC"/>
</p:tagLst>
</file>

<file path=ppt/tags/tag24.xml><?xml version="1.0" encoding="utf-8"?>
<p:tagLst xmlns:p="http://schemas.openxmlformats.org/presentationml/2006/main">
  <p:tag name="MH" val="20161022204031"/>
  <p:tag name="MH_LIBRARY" val="GRAPHIC"/>
  <p:tag name="MH_ORDER" val="文本框 2"/>
</p:tagLst>
</file>

<file path=ppt/tags/tag25.xml><?xml version="1.0" encoding="utf-8"?>
<p:tagLst xmlns:p="http://schemas.openxmlformats.org/presentationml/2006/main">
  <p:tag name="MH" val="20161022204031"/>
  <p:tag name="MH_LIBRARY" val="GRAPHIC"/>
  <p:tag name="MH_ORDER" val="Straight Connector 6"/>
</p:tagLst>
</file>

<file path=ppt/tags/tag26.xml><?xml version="1.0" encoding="utf-8"?>
<p:tagLst xmlns:p="http://schemas.openxmlformats.org/presentationml/2006/main">
  <p:tag name="MH" val="20161022204031"/>
  <p:tag name="MH_LIBRARY" val="GRAPHIC"/>
  <p:tag name="MH_ORDER" val="文本框 11"/>
</p:tagLst>
</file>

<file path=ppt/tags/tag27.xml><?xml version="1.0" encoding="utf-8"?>
<p:tagLst xmlns:p="http://schemas.openxmlformats.org/presentationml/2006/main">
  <p:tag name="MH" val="20161022204031"/>
  <p:tag name="MH_LIBRARY" val="GRAPHIC"/>
</p:tagLst>
</file>

<file path=ppt/tags/tag28.xml><?xml version="1.0" encoding="utf-8"?>
<p:tagLst xmlns:p="http://schemas.openxmlformats.org/presentationml/2006/main">
  <p:tag name="MH" val="20161022204031"/>
  <p:tag name="MH_LIBRARY" val="GRAPHIC"/>
  <p:tag name="MH_ORDER" val="文本框 2"/>
</p:tagLst>
</file>

<file path=ppt/tags/tag29.xml><?xml version="1.0" encoding="utf-8"?>
<p:tagLst xmlns:p="http://schemas.openxmlformats.org/presentationml/2006/main">
  <p:tag name="MH" val="20161022204031"/>
  <p:tag name="MH_LIBRARY" val="GRAPHIC"/>
  <p:tag name="MH_ORDER" val="Straight Connector 6"/>
</p:tagLst>
</file>

<file path=ppt/tags/tag3.xml><?xml version="1.0" encoding="utf-8"?>
<p:tagLst xmlns:p="http://schemas.openxmlformats.org/presentationml/2006/main">
  <p:tag name="MH" val="20160830110146"/>
  <p:tag name="MH_LIBRARY" val="CONTENTS"/>
  <p:tag name="MH_TYPE" val="NUMBER"/>
  <p:tag name="ID" val="553512"/>
  <p:tag name="MH_ORDER" val="2"/>
</p:tagLst>
</file>

<file path=ppt/tags/tag30.xml><?xml version="1.0" encoding="utf-8"?>
<p:tagLst xmlns:p="http://schemas.openxmlformats.org/presentationml/2006/main">
  <p:tag name="MH" val="20161022204031"/>
  <p:tag name="MH_LIBRARY" val="GRAPHIC"/>
  <p:tag name="MH_ORDER" val="文本框 11"/>
</p:tagLst>
</file>

<file path=ppt/tags/tag31.xml><?xml version="1.0" encoding="utf-8"?>
<p:tagLst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SCORM_PASSING_SCORE" val="100.000000"/>
  <p:tag name="ISPRING_SCORM_ENDPOINT" val="&lt;endpoint&gt;&lt;enable&gt;0&lt;/enable&gt;&lt;lrs&gt;http://&lt;/lrs&gt;&lt;auth&gt;0&lt;/auth&gt;&lt;login&gt;&lt;/login&gt;&lt;password&gt;&lt;/password&gt;&lt;key&gt;&lt;/key&gt;&lt;name&gt;&lt;/name&gt;&lt;email&gt;&lt;/email&gt;&lt;/endpoint&gt;&#10;"/>
  <p:tag name="ISPRING_PRESENTATION_TITLE" val="tukuppt"/>
</p:tagLst>
</file>

<file path=ppt/tags/tag4.xml><?xml version="1.0" encoding="utf-8"?>
<p:tagLst xmlns:p="http://schemas.openxmlformats.org/presentationml/2006/main">
  <p:tag name="MH" val="20160830110146"/>
  <p:tag name="MH_LIBRARY" val="CONTENTS"/>
  <p:tag name="MH_TYPE" val="ENTRY"/>
  <p:tag name="ID" val="553512"/>
  <p:tag name="MH_ORDER" val="2"/>
</p:tagLst>
</file>

<file path=ppt/tags/tag5.xml><?xml version="1.0" encoding="utf-8"?>
<p:tagLst xmlns:p="http://schemas.openxmlformats.org/presentationml/2006/main">
  <p:tag name="MH" val="20160830110146"/>
  <p:tag name="MH_LIBRARY" val="CONTENTS"/>
  <p:tag name="MH_TYPE" val="NUMBER"/>
  <p:tag name="ID" val="553512"/>
  <p:tag name="MH_ORDER" val="3"/>
</p:tagLst>
</file>

<file path=ppt/tags/tag6.xml><?xml version="1.0" encoding="utf-8"?>
<p:tagLst xmlns:p="http://schemas.openxmlformats.org/presentationml/2006/main">
  <p:tag name="MH" val="20160830110146"/>
  <p:tag name="MH_LIBRARY" val="CONTENTS"/>
  <p:tag name="MH_TYPE" val="ENTRY"/>
  <p:tag name="ID" val="553512"/>
  <p:tag name="MH_ORDER" val="3"/>
</p:tagLst>
</file>

<file path=ppt/tags/tag7.xml><?xml version="1.0" encoding="utf-8"?>
<p:tagLst xmlns:p="http://schemas.openxmlformats.org/presentationml/2006/main">
  <p:tag name="MH" val="20160830110146"/>
  <p:tag name="MH_LIBRARY" val="CONTENTS"/>
  <p:tag name="MH_TYPE" val="NUMBER"/>
  <p:tag name="ID" val="553512"/>
  <p:tag name="MH_ORDER" val="4"/>
</p:tagLst>
</file>

<file path=ppt/tags/tag8.xml><?xml version="1.0" encoding="utf-8"?>
<p:tagLst xmlns:p="http://schemas.openxmlformats.org/presentationml/2006/main">
  <p:tag name="MH" val="20160830110146"/>
  <p:tag name="MH_LIBRARY" val="CONTENTS"/>
  <p:tag name="MH_TYPE" val="ENTRY"/>
  <p:tag name="ID" val="553512"/>
  <p:tag name="MH_ORDER" val="4"/>
</p:tagLst>
</file>

<file path=ppt/tags/tag9.xml><?xml version="1.0" encoding="utf-8"?>
<p:tagLst xmlns:p="http://schemas.openxmlformats.org/presentationml/2006/main">
  <p:tag name="MH" val="20160830110146"/>
  <p:tag name="MH_LIBRARY" val="CONTENTS"/>
  <p:tag name="MH_TYPE" val="OTHERS"/>
  <p:tag name="ID" val="553512"/>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自定义设计方案">
  <a:themeElements>
    <a:clrScheme name="自定义 63">
      <a:dk1>
        <a:sysClr val="windowText" lastClr="000000"/>
      </a:dk1>
      <a:lt1>
        <a:sysClr val="window" lastClr="FFFFFF"/>
      </a:lt1>
      <a:dk2>
        <a:srgbClr val="44546A"/>
      </a:dk2>
      <a:lt2>
        <a:srgbClr val="E7E6E6"/>
      </a:lt2>
      <a:accent1>
        <a:srgbClr val="264059"/>
      </a:accent1>
      <a:accent2>
        <a:srgbClr val="FF6D3A"/>
      </a:accent2>
      <a:accent3>
        <a:srgbClr val="264059"/>
      </a:accent3>
      <a:accent4>
        <a:srgbClr val="FF6D3A"/>
      </a:accent4>
      <a:accent5>
        <a:srgbClr val="264059"/>
      </a:accent5>
      <a:accent6>
        <a:srgbClr val="FF6D3A"/>
      </a:accent6>
      <a:hlink>
        <a:srgbClr val="264059"/>
      </a:hlink>
      <a:folHlink>
        <a:srgbClr val="FF6D3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16757</Words>
  <Application>WPS Presentation</Application>
  <PresentationFormat>自定义</PresentationFormat>
  <Paragraphs>313</Paragraphs>
  <Slides>30</Slides>
  <Notes>25</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30</vt:i4>
      </vt:variant>
    </vt:vector>
  </HeadingPairs>
  <TitlesOfParts>
    <vt:vector size="46" baseType="lpstr">
      <vt:lpstr>Arial</vt:lpstr>
      <vt:lpstr>宋体</vt:lpstr>
      <vt:lpstr>Wingdings</vt:lpstr>
      <vt:lpstr>Calibri</vt:lpstr>
      <vt:lpstr>Tw Cen MT</vt:lpstr>
      <vt:lpstr>Wingdings 3</vt:lpstr>
      <vt:lpstr>微软雅黑</vt:lpstr>
      <vt:lpstr>Times New Roman</vt:lpstr>
      <vt:lpstr>Wingdings</vt:lpstr>
      <vt:lpstr>Arial Unicode MS</vt:lpstr>
      <vt:lpstr>Tw Cen MT Condensed</vt:lpstr>
      <vt:lpstr>Calibri Light</vt:lpstr>
      <vt:lpstr>华文仿宋</vt:lpstr>
      <vt:lpstr>仿宋</vt:lpstr>
      <vt:lpstr>自定义设计方案</vt:lpstr>
      <vt:lpstr>积分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5 1 PPT模板网</cp:keywords>
  <dc:description>www.51ppt mo ba n.com</dc:description>
  <cp:lastModifiedBy>asus</cp:lastModifiedBy>
  <cp:revision>18</cp:revision>
  <dcterms:created xsi:type="dcterms:W3CDTF">2020-05-19T09:28:00Z</dcterms:created>
  <dcterms:modified xsi:type="dcterms:W3CDTF">2024-01-17T15:16:00Z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1033-12.2.0.13412</vt:lpwstr>
  </property>
  <property fmtid="{D5CDD505-2E9C-101B-9397-08002B2CF9AE}" pid="3" name="ICV">
    <vt:lpwstr>A92CFE9B4A7F4BDAAE71B8550E799F55_13</vt:lpwstr>
  </property>
</Properties>
</file>